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4"/>
  </p:notesMasterIdLst>
  <p:sldIdLst>
    <p:sldId id="258" r:id="rId6"/>
    <p:sldId id="259" r:id="rId7"/>
    <p:sldId id="261" r:id="rId8"/>
    <p:sldId id="329" r:id="rId9"/>
    <p:sldId id="268" r:id="rId10"/>
    <p:sldId id="262" r:id="rId11"/>
    <p:sldId id="265" r:id="rId12"/>
    <p:sldId id="332" r:id="rId13"/>
    <p:sldId id="317" r:id="rId14"/>
    <p:sldId id="333" r:id="rId15"/>
    <p:sldId id="334" r:id="rId16"/>
    <p:sldId id="322" r:id="rId17"/>
    <p:sldId id="337" r:id="rId18"/>
    <p:sldId id="323" r:id="rId19"/>
    <p:sldId id="325" r:id="rId20"/>
    <p:sldId id="326" r:id="rId21"/>
    <p:sldId id="331"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517"/>
    <a:srgbClr val="142553"/>
    <a:srgbClr val="009FB3"/>
    <a:srgbClr val="009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4EE2C-9E21-4030-904E-F92AA7A1C2FE}" v="6" dt="2022-01-30T22:22:40.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822" autoAdjust="0"/>
  </p:normalViewPr>
  <p:slideViewPr>
    <p:cSldViewPr snapToGrid="0" snapToObjects="1">
      <p:cViewPr varScale="1">
        <p:scale>
          <a:sx n="50" d="100"/>
          <a:sy n="50" d="100"/>
        </p:scale>
        <p:origin x="1092" y="32"/>
      </p:cViewPr>
      <p:guideLst/>
    </p:cSldViewPr>
  </p:slideViewPr>
  <p:outlineViewPr>
    <p:cViewPr>
      <p:scale>
        <a:sx n="33" d="100"/>
        <a:sy n="33" d="100"/>
      </p:scale>
      <p:origin x="0" y="-26160"/>
    </p:cViewPr>
  </p:outlineViewPr>
  <p:notesTextViewPr>
    <p:cViewPr>
      <p:scale>
        <a:sx n="1" d="1"/>
        <a:sy n="1" d="1"/>
      </p:scale>
      <p:origin x="0" y="0"/>
    </p:cViewPr>
  </p:notesTextViewPr>
  <p:sorterViewPr>
    <p:cViewPr>
      <p:scale>
        <a:sx n="100" d="100"/>
        <a:sy n="100" d="100"/>
      </p:scale>
      <p:origin x="0" y="-1440"/>
    </p:cViewPr>
  </p:sorterViewPr>
  <p:notesViewPr>
    <p:cSldViewPr snapToGrid="0" snapToObjects="1">
      <p:cViewPr>
        <p:scale>
          <a:sx n="110" d="100"/>
          <a:sy n="110" d="100"/>
        </p:scale>
        <p:origin x="21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0C13F-70D0-463F-B5DC-361967D04C6B}"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lang="en-US"/>
        </a:p>
      </dgm:t>
    </dgm:pt>
    <dgm:pt modelId="{9B4B3CBF-234E-4BD0-9F84-231D707310E5}">
      <dgm:prSet phldrT="[Text]"/>
      <dgm:spPr>
        <a:solidFill>
          <a:schemeClr val="accent5">
            <a:lumMod val="20000"/>
            <a:lumOff val="80000"/>
          </a:schemeClr>
        </a:solidFill>
      </dgm:spPr>
      <dgm:t>
        <a:bodyPr/>
        <a:lstStyle/>
        <a:p>
          <a:r>
            <a:rPr lang="en-US" dirty="0"/>
            <a:t>Trauma</a:t>
          </a:r>
        </a:p>
      </dgm:t>
    </dgm:pt>
    <dgm:pt modelId="{D6F276F5-D75B-4BFB-AD95-8DAB5F97DE37}" type="parTrans" cxnId="{BA395145-E57B-43B8-A2B1-758FF7AB017A}">
      <dgm:prSet/>
      <dgm:spPr/>
      <dgm:t>
        <a:bodyPr/>
        <a:lstStyle/>
        <a:p>
          <a:endParaRPr lang="en-US"/>
        </a:p>
      </dgm:t>
    </dgm:pt>
    <dgm:pt modelId="{18838B40-E833-47CA-89F7-5B8B6C63E49F}" type="sibTrans" cxnId="{BA395145-E57B-43B8-A2B1-758FF7AB017A}">
      <dgm:prSet/>
      <dgm:spPr/>
      <dgm:t>
        <a:bodyPr/>
        <a:lstStyle/>
        <a:p>
          <a:endParaRPr lang="en-US" dirty="0"/>
        </a:p>
      </dgm:t>
    </dgm:pt>
    <dgm:pt modelId="{B16C2DD0-F251-496A-A287-7B88934204AE}">
      <dgm:prSet phldrT="[Text]"/>
      <dgm:spPr>
        <a:solidFill>
          <a:schemeClr val="accent1">
            <a:lumMod val="20000"/>
            <a:lumOff val="80000"/>
          </a:schemeClr>
        </a:solidFill>
      </dgm:spPr>
      <dgm:t>
        <a:bodyPr/>
        <a:lstStyle/>
        <a:p>
          <a:r>
            <a:rPr lang="en-US" dirty="0"/>
            <a:t>Disability (Learning, Physical Social)</a:t>
          </a:r>
        </a:p>
      </dgm:t>
    </dgm:pt>
    <dgm:pt modelId="{8537FA2B-0711-4531-BEA0-D1A1654D591E}" type="parTrans" cxnId="{EAEF4F01-C28A-42F0-8C2F-B52C9811EF71}">
      <dgm:prSet/>
      <dgm:spPr/>
      <dgm:t>
        <a:bodyPr/>
        <a:lstStyle/>
        <a:p>
          <a:endParaRPr lang="en-US"/>
        </a:p>
      </dgm:t>
    </dgm:pt>
    <dgm:pt modelId="{1C460A59-FEE2-4B55-B082-52BDDF8C90C8}" type="sibTrans" cxnId="{EAEF4F01-C28A-42F0-8C2F-B52C9811EF71}">
      <dgm:prSet/>
      <dgm:spPr/>
      <dgm:t>
        <a:bodyPr/>
        <a:lstStyle/>
        <a:p>
          <a:endParaRPr lang="en-US" dirty="0"/>
        </a:p>
      </dgm:t>
    </dgm:pt>
    <dgm:pt modelId="{83F354B0-8B83-4B6C-98C1-ABCA7D586746}">
      <dgm:prSet phldrT="[Text]"/>
      <dgm:spPr>
        <a:solidFill>
          <a:schemeClr val="accent4">
            <a:lumMod val="20000"/>
            <a:lumOff val="80000"/>
          </a:schemeClr>
        </a:solidFill>
      </dgm:spPr>
      <dgm:t>
        <a:bodyPr/>
        <a:lstStyle/>
        <a:p>
          <a:r>
            <a:rPr lang="en-US" dirty="0"/>
            <a:t>Bereavement</a:t>
          </a:r>
        </a:p>
      </dgm:t>
    </dgm:pt>
    <dgm:pt modelId="{05CFCCC4-17DE-4E61-A2A1-E25C2034310D}" type="parTrans" cxnId="{31680DB9-0B35-4DFA-9F0B-1612758A362F}">
      <dgm:prSet/>
      <dgm:spPr/>
      <dgm:t>
        <a:bodyPr/>
        <a:lstStyle/>
        <a:p>
          <a:endParaRPr lang="en-US"/>
        </a:p>
      </dgm:t>
    </dgm:pt>
    <dgm:pt modelId="{A20CB0E2-1958-4B03-923A-4FB7885DBA52}" type="sibTrans" cxnId="{31680DB9-0B35-4DFA-9F0B-1612758A362F}">
      <dgm:prSet/>
      <dgm:spPr/>
      <dgm:t>
        <a:bodyPr/>
        <a:lstStyle/>
        <a:p>
          <a:endParaRPr lang="en-US" dirty="0"/>
        </a:p>
      </dgm:t>
    </dgm:pt>
    <dgm:pt modelId="{315ECA1D-3257-4DD0-990E-396158E06921}">
      <dgm:prSet phldrT="[Text]"/>
      <dgm:spPr>
        <a:solidFill>
          <a:schemeClr val="accent1">
            <a:lumMod val="20000"/>
            <a:lumOff val="80000"/>
          </a:schemeClr>
        </a:solidFill>
      </dgm:spPr>
      <dgm:t>
        <a:bodyPr/>
        <a:lstStyle/>
        <a:p>
          <a:r>
            <a:rPr lang="en-US" dirty="0"/>
            <a:t>Adolescents (Puberty) </a:t>
          </a:r>
        </a:p>
      </dgm:t>
    </dgm:pt>
    <dgm:pt modelId="{80F7CC5E-C505-4938-A2D2-0B35D56B0617}" type="parTrans" cxnId="{720C9038-DEDD-45BA-9D3B-87DD7E8F4C4A}">
      <dgm:prSet/>
      <dgm:spPr/>
      <dgm:t>
        <a:bodyPr/>
        <a:lstStyle/>
        <a:p>
          <a:endParaRPr lang="en-US"/>
        </a:p>
      </dgm:t>
    </dgm:pt>
    <dgm:pt modelId="{B7121AA2-2BEE-4BD5-8BE7-B4D953C3F73C}" type="sibTrans" cxnId="{720C9038-DEDD-45BA-9D3B-87DD7E8F4C4A}">
      <dgm:prSet/>
      <dgm:spPr/>
      <dgm:t>
        <a:bodyPr/>
        <a:lstStyle/>
        <a:p>
          <a:endParaRPr lang="en-US" dirty="0"/>
        </a:p>
      </dgm:t>
    </dgm:pt>
    <dgm:pt modelId="{87E2B445-AA22-45A3-A9CC-2586221F7296}">
      <dgm:prSet phldrT="[Text]"/>
      <dgm:spPr>
        <a:solidFill>
          <a:schemeClr val="accent1">
            <a:lumMod val="20000"/>
            <a:lumOff val="80000"/>
          </a:schemeClr>
        </a:solidFill>
      </dgm:spPr>
      <dgm:t>
        <a:bodyPr/>
        <a:lstStyle/>
        <a:p>
          <a:r>
            <a:rPr lang="en-US" dirty="0"/>
            <a:t>Experiencing child abuse</a:t>
          </a:r>
        </a:p>
      </dgm:t>
    </dgm:pt>
    <dgm:pt modelId="{3A2B5ECA-00EA-4975-9BCD-59BED0490EF2}" type="parTrans" cxnId="{5FE8B98B-DD00-4316-8763-8DB9136D9078}">
      <dgm:prSet/>
      <dgm:spPr/>
      <dgm:t>
        <a:bodyPr/>
        <a:lstStyle/>
        <a:p>
          <a:endParaRPr lang="en-US"/>
        </a:p>
      </dgm:t>
    </dgm:pt>
    <dgm:pt modelId="{93DE288F-7F47-463C-8737-B348250E48B8}" type="sibTrans" cxnId="{5FE8B98B-DD00-4316-8763-8DB9136D9078}">
      <dgm:prSet/>
      <dgm:spPr/>
      <dgm:t>
        <a:bodyPr/>
        <a:lstStyle/>
        <a:p>
          <a:endParaRPr lang="en-US" dirty="0"/>
        </a:p>
      </dgm:t>
    </dgm:pt>
    <dgm:pt modelId="{7D210175-0804-4FEE-B5EE-94F10AE798DD}">
      <dgm:prSet/>
      <dgm:spPr>
        <a:solidFill>
          <a:schemeClr val="accent1">
            <a:lumMod val="20000"/>
            <a:lumOff val="80000"/>
          </a:schemeClr>
        </a:solidFill>
      </dgm:spPr>
      <dgm:t>
        <a:bodyPr/>
        <a:lstStyle/>
        <a:p>
          <a:r>
            <a:rPr lang="en-US" dirty="0"/>
            <a:t>Having a parent with Mental health and/or substance misuse issues</a:t>
          </a:r>
        </a:p>
      </dgm:t>
    </dgm:pt>
    <dgm:pt modelId="{425F8582-9394-4B7F-A03C-CF88AA6516A7}" type="parTrans" cxnId="{ABD2E485-A264-4C28-BC51-63BA94851FDC}">
      <dgm:prSet/>
      <dgm:spPr/>
      <dgm:t>
        <a:bodyPr/>
        <a:lstStyle/>
        <a:p>
          <a:endParaRPr lang="en-US"/>
        </a:p>
      </dgm:t>
    </dgm:pt>
    <dgm:pt modelId="{7BAA46DF-083D-4273-BA1C-45B6B928493C}" type="sibTrans" cxnId="{ABD2E485-A264-4C28-BC51-63BA94851FDC}">
      <dgm:prSet/>
      <dgm:spPr/>
      <dgm:t>
        <a:bodyPr/>
        <a:lstStyle/>
        <a:p>
          <a:endParaRPr lang="en-US" dirty="0"/>
        </a:p>
      </dgm:t>
    </dgm:pt>
    <dgm:pt modelId="{3E5386A1-B5D1-4773-8B93-FD5B46301754}">
      <dgm:prSet/>
      <dgm:spPr>
        <a:solidFill>
          <a:schemeClr val="accent4">
            <a:lumMod val="20000"/>
            <a:lumOff val="80000"/>
          </a:schemeClr>
        </a:solidFill>
      </dgm:spPr>
      <dgm:t>
        <a:bodyPr/>
        <a:lstStyle/>
        <a:p>
          <a:r>
            <a:rPr lang="en-US" dirty="0"/>
            <a:t>Racism</a:t>
          </a:r>
        </a:p>
      </dgm:t>
    </dgm:pt>
    <dgm:pt modelId="{5695C198-FAA6-47B5-8F0C-433FEB2FCD8B}" type="parTrans" cxnId="{6BB17A1F-AEEA-47EA-B7C8-64FF125A1F16}">
      <dgm:prSet/>
      <dgm:spPr/>
      <dgm:t>
        <a:bodyPr/>
        <a:lstStyle/>
        <a:p>
          <a:endParaRPr lang="en-US"/>
        </a:p>
      </dgm:t>
    </dgm:pt>
    <dgm:pt modelId="{D7FBD899-B517-457A-9A88-D75A98EDF119}" type="sibTrans" cxnId="{6BB17A1F-AEEA-47EA-B7C8-64FF125A1F16}">
      <dgm:prSet/>
      <dgm:spPr/>
      <dgm:t>
        <a:bodyPr/>
        <a:lstStyle/>
        <a:p>
          <a:endParaRPr lang="en-US" dirty="0"/>
        </a:p>
      </dgm:t>
    </dgm:pt>
    <dgm:pt modelId="{F67B2AF2-747A-4A1C-B2F3-0BB5BD044D0D}">
      <dgm:prSet/>
      <dgm:spPr>
        <a:solidFill>
          <a:schemeClr val="accent5">
            <a:lumMod val="20000"/>
            <a:lumOff val="80000"/>
          </a:schemeClr>
        </a:solidFill>
      </dgm:spPr>
      <dgm:t>
        <a:bodyPr/>
        <a:lstStyle/>
        <a:p>
          <a:r>
            <a:rPr lang="en-US" dirty="0"/>
            <a:t>Social Isolation and poor social skills</a:t>
          </a:r>
        </a:p>
      </dgm:t>
    </dgm:pt>
    <dgm:pt modelId="{877935A9-207A-4CDC-BC6C-206FCB502141}" type="parTrans" cxnId="{A0007112-513C-4209-BEF2-C7D958300402}">
      <dgm:prSet/>
      <dgm:spPr/>
      <dgm:t>
        <a:bodyPr/>
        <a:lstStyle/>
        <a:p>
          <a:endParaRPr lang="en-US"/>
        </a:p>
      </dgm:t>
    </dgm:pt>
    <dgm:pt modelId="{F013B12B-7FA9-4F13-B8DB-BCB8B3243E5F}" type="sibTrans" cxnId="{A0007112-513C-4209-BEF2-C7D958300402}">
      <dgm:prSet/>
      <dgm:spPr/>
      <dgm:t>
        <a:bodyPr/>
        <a:lstStyle/>
        <a:p>
          <a:endParaRPr lang="en-US" dirty="0"/>
        </a:p>
      </dgm:t>
    </dgm:pt>
    <dgm:pt modelId="{6F149BFA-034B-47C8-884D-48AA819EEAB2}">
      <dgm:prSet/>
      <dgm:spPr>
        <a:solidFill>
          <a:schemeClr val="accent1">
            <a:lumMod val="20000"/>
            <a:lumOff val="80000"/>
          </a:schemeClr>
        </a:solidFill>
      </dgm:spPr>
      <dgm:t>
        <a:bodyPr/>
        <a:lstStyle/>
        <a:p>
          <a:r>
            <a:rPr lang="en-US" dirty="0"/>
            <a:t>Pro –Criminal peers</a:t>
          </a:r>
        </a:p>
      </dgm:t>
    </dgm:pt>
    <dgm:pt modelId="{CB59482C-EEEC-4865-A250-469D68CDA54C}" type="parTrans" cxnId="{36BB38EA-3369-4D60-A4BA-8D59196B5DC6}">
      <dgm:prSet/>
      <dgm:spPr/>
      <dgm:t>
        <a:bodyPr/>
        <a:lstStyle/>
        <a:p>
          <a:endParaRPr lang="en-US"/>
        </a:p>
      </dgm:t>
    </dgm:pt>
    <dgm:pt modelId="{1E33DDE3-C6BF-43F1-B6FB-3C59D1306D6E}" type="sibTrans" cxnId="{36BB38EA-3369-4D60-A4BA-8D59196B5DC6}">
      <dgm:prSet/>
      <dgm:spPr/>
      <dgm:t>
        <a:bodyPr/>
        <a:lstStyle/>
        <a:p>
          <a:endParaRPr lang="en-US" dirty="0"/>
        </a:p>
      </dgm:t>
    </dgm:pt>
    <dgm:pt modelId="{9C73E0F3-BB58-49AA-89B9-4B1842C8292B}">
      <dgm:prSet/>
      <dgm:spPr>
        <a:solidFill>
          <a:schemeClr val="accent1">
            <a:lumMod val="20000"/>
            <a:lumOff val="80000"/>
          </a:schemeClr>
        </a:solidFill>
      </dgm:spPr>
      <dgm:t>
        <a:bodyPr/>
        <a:lstStyle/>
        <a:p>
          <a:r>
            <a:rPr lang="en-US" dirty="0"/>
            <a:t>Mental illness: Depression, Anxiety, OCD and ADHD</a:t>
          </a:r>
        </a:p>
      </dgm:t>
    </dgm:pt>
    <dgm:pt modelId="{14794241-5F58-4005-A57C-936561D7C38D}" type="parTrans" cxnId="{800585AD-8211-4541-8212-8A5013B8CC76}">
      <dgm:prSet/>
      <dgm:spPr/>
      <dgm:t>
        <a:bodyPr/>
        <a:lstStyle/>
        <a:p>
          <a:endParaRPr lang="en-US"/>
        </a:p>
      </dgm:t>
    </dgm:pt>
    <dgm:pt modelId="{B2DED997-CF4F-45B9-BBA0-BD3B96E9F81A}" type="sibTrans" cxnId="{800585AD-8211-4541-8212-8A5013B8CC76}">
      <dgm:prSet/>
      <dgm:spPr/>
      <dgm:t>
        <a:bodyPr/>
        <a:lstStyle/>
        <a:p>
          <a:endParaRPr lang="en-US" dirty="0"/>
        </a:p>
      </dgm:t>
    </dgm:pt>
    <dgm:pt modelId="{61CCE541-952A-4488-9261-7F00DD21989F}">
      <dgm:prSet/>
      <dgm:spPr>
        <a:solidFill>
          <a:schemeClr val="accent1">
            <a:lumMod val="20000"/>
            <a:lumOff val="80000"/>
          </a:schemeClr>
        </a:solidFill>
      </dgm:spPr>
      <dgm:t>
        <a:bodyPr/>
        <a:lstStyle/>
        <a:p>
          <a:r>
            <a:rPr lang="en-US" dirty="0"/>
            <a:t>Excessive use of Pornography</a:t>
          </a:r>
        </a:p>
      </dgm:t>
    </dgm:pt>
    <dgm:pt modelId="{690830BA-E899-4A64-8EDD-517F8E766E5C}" type="parTrans" cxnId="{52E90389-363A-42EF-9B25-4F16A98DC611}">
      <dgm:prSet/>
      <dgm:spPr/>
      <dgm:t>
        <a:bodyPr/>
        <a:lstStyle/>
        <a:p>
          <a:endParaRPr lang="en-US"/>
        </a:p>
      </dgm:t>
    </dgm:pt>
    <dgm:pt modelId="{6EC8682D-4D2D-4DCA-87A0-175353AF373E}" type="sibTrans" cxnId="{52E90389-363A-42EF-9B25-4F16A98DC611}">
      <dgm:prSet/>
      <dgm:spPr/>
      <dgm:t>
        <a:bodyPr/>
        <a:lstStyle/>
        <a:p>
          <a:endParaRPr lang="en-US" dirty="0"/>
        </a:p>
      </dgm:t>
    </dgm:pt>
    <dgm:pt modelId="{5EDBDF16-4ED8-44F6-9C87-01B4D84B8ACA}">
      <dgm:prSet/>
      <dgm:spPr>
        <a:solidFill>
          <a:schemeClr val="accent1">
            <a:lumMod val="20000"/>
            <a:lumOff val="80000"/>
          </a:schemeClr>
        </a:solidFill>
      </dgm:spPr>
      <dgm:t>
        <a:bodyPr/>
        <a:lstStyle/>
        <a:p>
          <a:r>
            <a:rPr lang="en-US" dirty="0"/>
            <a:t>Gender norms around masculinity and women and girls rights </a:t>
          </a:r>
        </a:p>
      </dgm:t>
    </dgm:pt>
    <dgm:pt modelId="{FF0A0C44-A8C8-440E-A65B-D714BEA1C0BF}" type="parTrans" cxnId="{BDC36E06-12F6-482C-9364-0546A123BABA}">
      <dgm:prSet/>
      <dgm:spPr/>
      <dgm:t>
        <a:bodyPr/>
        <a:lstStyle/>
        <a:p>
          <a:endParaRPr lang="en-US"/>
        </a:p>
      </dgm:t>
    </dgm:pt>
    <dgm:pt modelId="{3C53D525-5E1F-4B69-A6E4-C3997503956A}" type="sibTrans" cxnId="{BDC36E06-12F6-482C-9364-0546A123BABA}">
      <dgm:prSet/>
      <dgm:spPr/>
      <dgm:t>
        <a:bodyPr/>
        <a:lstStyle/>
        <a:p>
          <a:endParaRPr lang="en-US" dirty="0"/>
        </a:p>
      </dgm:t>
    </dgm:pt>
    <dgm:pt modelId="{A6C7280F-2C55-4FDD-AF9C-2F8B60C245D3}">
      <dgm:prSet/>
      <dgm:spPr>
        <a:solidFill>
          <a:schemeClr val="accent1">
            <a:lumMod val="20000"/>
            <a:lumOff val="80000"/>
          </a:schemeClr>
        </a:solidFill>
      </dgm:spPr>
      <dgm:t>
        <a:bodyPr/>
        <a:lstStyle/>
        <a:p>
          <a:r>
            <a:rPr lang="en-US" dirty="0"/>
            <a:t>Bullying</a:t>
          </a:r>
        </a:p>
      </dgm:t>
    </dgm:pt>
    <dgm:pt modelId="{030D66A8-ACED-40A9-AC17-1AC941CA6E2E}" type="parTrans" cxnId="{EF7764BC-5623-41C1-94DE-94DAD370829E}">
      <dgm:prSet/>
      <dgm:spPr/>
      <dgm:t>
        <a:bodyPr/>
        <a:lstStyle/>
        <a:p>
          <a:endParaRPr lang="en-US"/>
        </a:p>
      </dgm:t>
    </dgm:pt>
    <dgm:pt modelId="{0B9BCE1B-09CF-43DF-9B58-C814C3875B39}" type="sibTrans" cxnId="{EF7764BC-5623-41C1-94DE-94DAD370829E}">
      <dgm:prSet/>
      <dgm:spPr/>
      <dgm:t>
        <a:bodyPr/>
        <a:lstStyle/>
        <a:p>
          <a:endParaRPr lang="en-US" dirty="0"/>
        </a:p>
      </dgm:t>
    </dgm:pt>
    <dgm:pt modelId="{32714046-9E39-4463-A8B2-FDD25D6F3B45}" type="pres">
      <dgm:prSet presAssocID="{0240C13F-70D0-463F-B5DC-361967D04C6B}" presName="cycle" presStyleCnt="0">
        <dgm:presLayoutVars>
          <dgm:dir/>
          <dgm:resizeHandles val="exact"/>
        </dgm:presLayoutVars>
      </dgm:prSet>
      <dgm:spPr/>
    </dgm:pt>
    <dgm:pt modelId="{5625DBBC-B94A-402C-A867-7F1D8B120465}" type="pres">
      <dgm:prSet presAssocID="{9B4B3CBF-234E-4BD0-9F84-231D707310E5}" presName="node" presStyleLbl="node1" presStyleIdx="0" presStyleCnt="13" custScaleX="130080" custScaleY="130080" custRadScaleRad="100036" custRadScaleInc="-1709">
        <dgm:presLayoutVars>
          <dgm:bulletEnabled val="1"/>
        </dgm:presLayoutVars>
      </dgm:prSet>
      <dgm:spPr/>
    </dgm:pt>
    <dgm:pt modelId="{39B15E8E-3FF3-4F08-8F17-FB6403513585}" type="pres">
      <dgm:prSet presAssocID="{18838B40-E833-47CA-89F7-5B8B6C63E49F}" presName="sibTrans" presStyleLbl="sibTrans2D1" presStyleIdx="0" presStyleCnt="13"/>
      <dgm:spPr/>
    </dgm:pt>
    <dgm:pt modelId="{88D6F73C-ECAA-4228-B006-DD6289A99726}" type="pres">
      <dgm:prSet presAssocID="{18838B40-E833-47CA-89F7-5B8B6C63E49F}" presName="connectorText" presStyleLbl="sibTrans2D1" presStyleIdx="0" presStyleCnt="13"/>
      <dgm:spPr/>
    </dgm:pt>
    <dgm:pt modelId="{FCEC729E-BAF8-4B0A-871D-EE677B182C0D}" type="pres">
      <dgm:prSet presAssocID="{A6C7280F-2C55-4FDD-AF9C-2F8B60C245D3}" presName="node" presStyleLbl="node1" presStyleIdx="1" presStyleCnt="13" custScaleX="129794" custScaleY="138600" custRadScaleRad="98924" custRadScaleInc="-13906">
        <dgm:presLayoutVars>
          <dgm:bulletEnabled val="1"/>
        </dgm:presLayoutVars>
      </dgm:prSet>
      <dgm:spPr/>
    </dgm:pt>
    <dgm:pt modelId="{27A3AB96-7D9C-4D9D-A59E-CF3C2BEBE22B}" type="pres">
      <dgm:prSet presAssocID="{0B9BCE1B-09CF-43DF-9B58-C814C3875B39}" presName="sibTrans" presStyleLbl="sibTrans2D1" presStyleIdx="1" presStyleCnt="13"/>
      <dgm:spPr/>
    </dgm:pt>
    <dgm:pt modelId="{E971EED4-5BF9-482B-9036-73AFD7D10D83}" type="pres">
      <dgm:prSet presAssocID="{0B9BCE1B-09CF-43DF-9B58-C814C3875B39}" presName="connectorText" presStyleLbl="sibTrans2D1" presStyleIdx="1" presStyleCnt="13"/>
      <dgm:spPr/>
    </dgm:pt>
    <dgm:pt modelId="{48D160E2-77EB-4987-A20D-CDA900D71CA9}" type="pres">
      <dgm:prSet presAssocID="{3E5386A1-B5D1-4773-8B93-FD5B46301754}" presName="node" presStyleLbl="node1" presStyleIdx="2" presStyleCnt="13" custScaleX="130080" custScaleY="130080">
        <dgm:presLayoutVars>
          <dgm:bulletEnabled val="1"/>
        </dgm:presLayoutVars>
      </dgm:prSet>
      <dgm:spPr/>
    </dgm:pt>
    <dgm:pt modelId="{84741319-64A4-4EAE-B6F1-CF75B706FE55}" type="pres">
      <dgm:prSet presAssocID="{D7FBD899-B517-457A-9A88-D75A98EDF119}" presName="sibTrans" presStyleLbl="sibTrans2D1" presStyleIdx="2" presStyleCnt="13"/>
      <dgm:spPr/>
    </dgm:pt>
    <dgm:pt modelId="{8B62CAAC-0B56-4F1D-B2F9-8CB95000922B}" type="pres">
      <dgm:prSet presAssocID="{D7FBD899-B517-457A-9A88-D75A98EDF119}" presName="connectorText" presStyleLbl="sibTrans2D1" presStyleIdx="2" presStyleCnt="13"/>
      <dgm:spPr/>
    </dgm:pt>
    <dgm:pt modelId="{4AC4729A-620B-4CD4-B3A2-4F670AC2BA31}" type="pres">
      <dgm:prSet presAssocID="{5EDBDF16-4ED8-44F6-9C87-01B4D84B8ACA}" presName="node" presStyleLbl="node1" presStyleIdx="3" presStyleCnt="13" custScaleX="130080" custScaleY="130080">
        <dgm:presLayoutVars>
          <dgm:bulletEnabled val="1"/>
        </dgm:presLayoutVars>
      </dgm:prSet>
      <dgm:spPr/>
    </dgm:pt>
    <dgm:pt modelId="{72D7EFD4-E3CA-4192-BFD8-D78394357613}" type="pres">
      <dgm:prSet presAssocID="{3C53D525-5E1F-4B69-A6E4-C3997503956A}" presName="sibTrans" presStyleLbl="sibTrans2D1" presStyleIdx="3" presStyleCnt="13"/>
      <dgm:spPr/>
    </dgm:pt>
    <dgm:pt modelId="{F5360FF8-D373-4549-B2AD-A841153CFB8C}" type="pres">
      <dgm:prSet presAssocID="{3C53D525-5E1F-4B69-A6E4-C3997503956A}" presName="connectorText" presStyleLbl="sibTrans2D1" presStyleIdx="3" presStyleCnt="13"/>
      <dgm:spPr/>
    </dgm:pt>
    <dgm:pt modelId="{2C753CA4-764F-4C47-AF88-5E0A97393D56}" type="pres">
      <dgm:prSet presAssocID="{9C73E0F3-BB58-49AA-89B9-4B1842C8292B}" presName="node" presStyleLbl="node1" presStyleIdx="4" presStyleCnt="13" custScaleX="130080" custScaleY="130080">
        <dgm:presLayoutVars>
          <dgm:bulletEnabled val="1"/>
        </dgm:presLayoutVars>
      </dgm:prSet>
      <dgm:spPr/>
    </dgm:pt>
    <dgm:pt modelId="{13A57A00-7A65-4DD3-AA86-5AB650B9BA7F}" type="pres">
      <dgm:prSet presAssocID="{B2DED997-CF4F-45B9-BBA0-BD3B96E9F81A}" presName="sibTrans" presStyleLbl="sibTrans2D1" presStyleIdx="4" presStyleCnt="13"/>
      <dgm:spPr/>
    </dgm:pt>
    <dgm:pt modelId="{E197123B-87FC-46AC-9884-20D2AE10E966}" type="pres">
      <dgm:prSet presAssocID="{B2DED997-CF4F-45B9-BBA0-BD3B96E9F81A}" presName="connectorText" presStyleLbl="sibTrans2D1" presStyleIdx="4" presStyleCnt="13"/>
      <dgm:spPr/>
    </dgm:pt>
    <dgm:pt modelId="{F9D91338-7909-4F9D-B889-EC2812095C80}" type="pres">
      <dgm:prSet presAssocID="{B16C2DD0-F251-496A-A287-7B88934204AE}" presName="node" presStyleLbl="node1" presStyleIdx="5" presStyleCnt="13" custScaleX="130080" custScaleY="130080">
        <dgm:presLayoutVars>
          <dgm:bulletEnabled val="1"/>
        </dgm:presLayoutVars>
      </dgm:prSet>
      <dgm:spPr/>
    </dgm:pt>
    <dgm:pt modelId="{63352AA5-D5FD-4B98-92F9-D2D52EFCA18B}" type="pres">
      <dgm:prSet presAssocID="{1C460A59-FEE2-4B55-B082-52BDDF8C90C8}" presName="sibTrans" presStyleLbl="sibTrans2D1" presStyleIdx="5" presStyleCnt="13"/>
      <dgm:spPr/>
    </dgm:pt>
    <dgm:pt modelId="{7578C3B5-0FD4-4472-9151-952B12744DCE}" type="pres">
      <dgm:prSet presAssocID="{1C460A59-FEE2-4B55-B082-52BDDF8C90C8}" presName="connectorText" presStyleLbl="sibTrans2D1" presStyleIdx="5" presStyleCnt="13"/>
      <dgm:spPr/>
    </dgm:pt>
    <dgm:pt modelId="{5A13911F-9223-4488-8C3E-8E59767D9083}" type="pres">
      <dgm:prSet presAssocID="{83F354B0-8B83-4B6C-98C1-ABCA7D586746}" presName="node" presStyleLbl="node1" presStyleIdx="6" presStyleCnt="13" custScaleX="130080" custScaleY="130080">
        <dgm:presLayoutVars>
          <dgm:bulletEnabled val="1"/>
        </dgm:presLayoutVars>
      </dgm:prSet>
      <dgm:spPr/>
    </dgm:pt>
    <dgm:pt modelId="{8F5F8D53-D38E-4209-8EFA-BF7F85327AD7}" type="pres">
      <dgm:prSet presAssocID="{A20CB0E2-1958-4B03-923A-4FB7885DBA52}" presName="sibTrans" presStyleLbl="sibTrans2D1" presStyleIdx="6" presStyleCnt="13"/>
      <dgm:spPr/>
    </dgm:pt>
    <dgm:pt modelId="{582DB69F-C130-47D5-A038-61F17402995E}" type="pres">
      <dgm:prSet presAssocID="{A20CB0E2-1958-4B03-923A-4FB7885DBA52}" presName="connectorText" presStyleLbl="sibTrans2D1" presStyleIdx="6" presStyleCnt="13"/>
      <dgm:spPr/>
    </dgm:pt>
    <dgm:pt modelId="{8F60EE74-C4FD-4136-8B0C-03539222E013}" type="pres">
      <dgm:prSet presAssocID="{315ECA1D-3257-4DD0-990E-396158E06921}" presName="node" presStyleLbl="node1" presStyleIdx="7" presStyleCnt="13" custScaleX="130080" custScaleY="130080">
        <dgm:presLayoutVars>
          <dgm:bulletEnabled val="1"/>
        </dgm:presLayoutVars>
      </dgm:prSet>
      <dgm:spPr/>
    </dgm:pt>
    <dgm:pt modelId="{7AE3864A-C99F-41F4-A6C6-1FEB11600FAB}" type="pres">
      <dgm:prSet presAssocID="{B7121AA2-2BEE-4BD5-8BE7-B4D953C3F73C}" presName="sibTrans" presStyleLbl="sibTrans2D1" presStyleIdx="7" presStyleCnt="13"/>
      <dgm:spPr/>
    </dgm:pt>
    <dgm:pt modelId="{063777E9-3116-43C3-B317-A090CE76D199}" type="pres">
      <dgm:prSet presAssocID="{B7121AA2-2BEE-4BD5-8BE7-B4D953C3F73C}" presName="connectorText" presStyleLbl="sibTrans2D1" presStyleIdx="7" presStyleCnt="13"/>
      <dgm:spPr/>
    </dgm:pt>
    <dgm:pt modelId="{3F707DA7-917A-4EB3-A0EF-067D8A31294D}" type="pres">
      <dgm:prSet presAssocID="{87E2B445-AA22-45A3-A9CC-2586221F7296}" presName="node" presStyleLbl="node1" presStyleIdx="8" presStyleCnt="13" custScaleX="130080" custScaleY="130080">
        <dgm:presLayoutVars>
          <dgm:bulletEnabled val="1"/>
        </dgm:presLayoutVars>
      </dgm:prSet>
      <dgm:spPr/>
    </dgm:pt>
    <dgm:pt modelId="{AA498CF5-80C9-470F-89C7-2F2410080253}" type="pres">
      <dgm:prSet presAssocID="{93DE288F-7F47-463C-8737-B348250E48B8}" presName="sibTrans" presStyleLbl="sibTrans2D1" presStyleIdx="8" presStyleCnt="13"/>
      <dgm:spPr/>
    </dgm:pt>
    <dgm:pt modelId="{2427B3DC-36DE-4C30-98C2-931E2A9FD021}" type="pres">
      <dgm:prSet presAssocID="{93DE288F-7F47-463C-8737-B348250E48B8}" presName="connectorText" presStyleLbl="sibTrans2D1" presStyleIdx="8" presStyleCnt="13"/>
      <dgm:spPr/>
    </dgm:pt>
    <dgm:pt modelId="{C6A8EA59-F7A8-4935-A1F6-3AB9092116D8}" type="pres">
      <dgm:prSet presAssocID="{F67B2AF2-747A-4A1C-B2F3-0BB5BD044D0D}" presName="node" presStyleLbl="node1" presStyleIdx="9" presStyleCnt="13" custScaleX="130080" custScaleY="130080">
        <dgm:presLayoutVars>
          <dgm:bulletEnabled val="1"/>
        </dgm:presLayoutVars>
      </dgm:prSet>
      <dgm:spPr/>
    </dgm:pt>
    <dgm:pt modelId="{3FD2FF4D-A8E5-4A83-9C36-4B14CB8A4B39}" type="pres">
      <dgm:prSet presAssocID="{F013B12B-7FA9-4F13-B8DB-BCB8B3243E5F}" presName="sibTrans" presStyleLbl="sibTrans2D1" presStyleIdx="9" presStyleCnt="13"/>
      <dgm:spPr/>
    </dgm:pt>
    <dgm:pt modelId="{CD661DF3-59B5-459E-B89C-B63472663F23}" type="pres">
      <dgm:prSet presAssocID="{F013B12B-7FA9-4F13-B8DB-BCB8B3243E5F}" presName="connectorText" presStyleLbl="sibTrans2D1" presStyleIdx="9" presStyleCnt="13"/>
      <dgm:spPr/>
    </dgm:pt>
    <dgm:pt modelId="{892705A5-B03F-4422-B42D-A90373AFBA6C}" type="pres">
      <dgm:prSet presAssocID="{6F149BFA-034B-47C8-884D-48AA819EEAB2}" presName="node" presStyleLbl="node1" presStyleIdx="10" presStyleCnt="13" custScaleX="130080" custScaleY="130080">
        <dgm:presLayoutVars>
          <dgm:bulletEnabled val="1"/>
        </dgm:presLayoutVars>
      </dgm:prSet>
      <dgm:spPr/>
    </dgm:pt>
    <dgm:pt modelId="{C62C1AA3-4A57-47CD-96D0-0FC675F340D0}" type="pres">
      <dgm:prSet presAssocID="{1E33DDE3-C6BF-43F1-B6FB-3C59D1306D6E}" presName="sibTrans" presStyleLbl="sibTrans2D1" presStyleIdx="10" presStyleCnt="13"/>
      <dgm:spPr/>
    </dgm:pt>
    <dgm:pt modelId="{C369DD45-C451-4485-912C-4F830041057B}" type="pres">
      <dgm:prSet presAssocID="{1E33DDE3-C6BF-43F1-B6FB-3C59D1306D6E}" presName="connectorText" presStyleLbl="sibTrans2D1" presStyleIdx="10" presStyleCnt="13"/>
      <dgm:spPr/>
    </dgm:pt>
    <dgm:pt modelId="{0884F333-312D-4028-B68B-6BEA48348E0B}" type="pres">
      <dgm:prSet presAssocID="{61CCE541-952A-4488-9261-7F00DD21989F}" presName="node" presStyleLbl="node1" presStyleIdx="11" presStyleCnt="13" custScaleX="147425" custScaleY="134416">
        <dgm:presLayoutVars>
          <dgm:bulletEnabled val="1"/>
        </dgm:presLayoutVars>
      </dgm:prSet>
      <dgm:spPr/>
    </dgm:pt>
    <dgm:pt modelId="{89B78DB9-724F-4BE9-B856-A46099A274A8}" type="pres">
      <dgm:prSet presAssocID="{6EC8682D-4D2D-4DCA-87A0-175353AF373E}" presName="sibTrans" presStyleLbl="sibTrans2D1" presStyleIdx="11" presStyleCnt="13"/>
      <dgm:spPr/>
    </dgm:pt>
    <dgm:pt modelId="{5C8FA6F3-6DEC-469B-9BDC-766F0C178853}" type="pres">
      <dgm:prSet presAssocID="{6EC8682D-4D2D-4DCA-87A0-175353AF373E}" presName="connectorText" presStyleLbl="sibTrans2D1" presStyleIdx="11" presStyleCnt="13"/>
      <dgm:spPr/>
    </dgm:pt>
    <dgm:pt modelId="{93085521-98D1-4BB4-86C0-8C4A5D08F470}" type="pres">
      <dgm:prSet presAssocID="{7D210175-0804-4FEE-B5EE-94F10AE798DD}" presName="node" presStyleLbl="node1" presStyleIdx="12" presStyleCnt="13" custScaleX="143088" custScaleY="130080">
        <dgm:presLayoutVars>
          <dgm:bulletEnabled val="1"/>
        </dgm:presLayoutVars>
      </dgm:prSet>
      <dgm:spPr/>
    </dgm:pt>
    <dgm:pt modelId="{53C2E589-0028-449B-A82E-4EB71BD53121}" type="pres">
      <dgm:prSet presAssocID="{7BAA46DF-083D-4273-BA1C-45B6B928493C}" presName="sibTrans" presStyleLbl="sibTrans2D1" presStyleIdx="12" presStyleCnt="13"/>
      <dgm:spPr/>
    </dgm:pt>
    <dgm:pt modelId="{2AE1D831-0A30-4DEE-9E79-47504F04F6BF}" type="pres">
      <dgm:prSet presAssocID="{7BAA46DF-083D-4273-BA1C-45B6B928493C}" presName="connectorText" presStyleLbl="sibTrans2D1" presStyleIdx="12" presStyleCnt="13"/>
      <dgm:spPr/>
    </dgm:pt>
  </dgm:ptLst>
  <dgm:cxnLst>
    <dgm:cxn modelId="{04D16701-641C-4F71-ADD3-1A2007673522}" type="presOf" srcId="{18838B40-E833-47CA-89F7-5B8B6C63E49F}" destId="{88D6F73C-ECAA-4228-B006-DD6289A99726}" srcOrd="1" destOrd="0" presId="urn:microsoft.com/office/officeart/2005/8/layout/cycle2"/>
    <dgm:cxn modelId="{EAEF4F01-C28A-42F0-8C2F-B52C9811EF71}" srcId="{0240C13F-70D0-463F-B5DC-361967D04C6B}" destId="{B16C2DD0-F251-496A-A287-7B88934204AE}" srcOrd="5" destOrd="0" parTransId="{8537FA2B-0711-4531-BEA0-D1A1654D591E}" sibTransId="{1C460A59-FEE2-4B55-B082-52BDDF8C90C8}"/>
    <dgm:cxn modelId="{72857201-CEE7-47C3-BA07-AEA16FF13EEF}" type="presOf" srcId="{93DE288F-7F47-463C-8737-B348250E48B8}" destId="{AA498CF5-80C9-470F-89C7-2F2410080253}" srcOrd="0" destOrd="0" presId="urn:microsoft.com/office/officeart/2005/8/layout/cycle2"/>
    <dgm:cxn modelId="{F4128A01-E158-4A55-A8B1-3CD9EBE23D98}" type="presOf" srcId="{F013B12B-7FA9-4F13-B8DB-BCB8B3243E5F}" destId="{3FD2FF4D-A8E5-4A83-9C36-4B14CB8A4B39}" srcOrd="0" destOrd="0" presId="urn:microsoft.com/office/officeart/2005/8/layout/cycle2"/>
    <dgm:cxn modelId="{314EBE02-5628-41E5-AE49-DDEC94FDD859}" type="presOf" srcId="{1C460A59-FEE2-4B55-B082-52BDDF8C90C8}" destId="{63352AA5-D5FD-4B98-92F9-D2D52EFCA18B}" srcOrd="0" destOrd="0" presId="urn:microsoft.com/office/officeart/2005/8/layout/cycle2"/>
    <dgm:cxn modelId="{BDC36E06-12F6-482C-9364-0546A123BABA}" srcId="{0240C13F-70D0-463F-B5DC-361967D04C6B}" destId="{5EDBDF16-4ED8-44F6-9C87-01B4D84B8ACA}" srcOrd="3" destOrd="0" parTransId="{FF0A0C44-A8C8-440E-A65B-D714BEA1C0BF}" sibTransId="{3C53D525-5E1F-4B69-A6E4-C3997503956A}"/>
    <dgm:cxn modelId="{A0007112-513C-4209-BEF2-C7D958300402}" srcId="{0240C13F-70D0-463F-B5DC-361967D04C6B}" destId="{F67B2AF2-747A-4A1C-B2F3-0BB5BD044D0D}" srcOrd="9" destOrd="0" parTransId="{877935A9-207A-4CDC-BC6C-206FCB502141}" sibTransId="{F013B12B-7FA9-4F13-B8DB-BCB8B3243E5F}"/>
    <dgm:cxn modelId="{CF505717-A2BD-4357-8709-FAA0722799CF}" type="presOf" srcId="{B7121AA2-2BEE-4BD5-8BE7-B4D953C3F73C}" destId="{063777E9-3116-43C3-B317-A090CE76D199}" srcOrd="1" destOrd="0" presId="urn:microsoft.com/office/officeart/2005/8/layout/cycle2"/>
    <dgm:cxn modelId="{2D1CC917-52D6-4B5E-B19A-3D5BF7E064C1}" type="presOf" srcId="{1E33DDE3-C6BF-43F1-B6FB-3C59D1306D6E}" destId="{C369DD45-C451-4485-912C-4F830041057B}" srcOrd="1" destOrd="0" presId="urn:microsoft.com/office/officeart/2005/8/layout/cycle2"/>
    <dgm:cxn modelId="{6BB17A1F-AEEA-47EA-B7C8-64FF125A1F16}" srcId="{0240C13F-70D0-463F-B5DC-361967D04C6B}" destId="{3E5386A1-B5D1-4773-8B93-FD5B46301754}" srcOrd="2" destOrd="0" parTransId="{5695C198-FAA6-47B5-8F0C-433FEB2FCD8B}" sibTransId="{D7FBD899-B517-457A-9A88-D75A98EDF119}"/>
    <dgm:cxn modelId="{CEE6B121-4AF2-4CD6-BFA7-77460F33956F}" type="presOf" srcId="{87E2B445-AA22-45A3-A9CC-2586221F7296}" destId="{3F707DA7-917A-4EB3-A0EF-067D8A31294D}" srcOrd="0" destOrd="0" presId="urn:microsoft.com/office/officeart/2005/8/layout/cycle2"/>
    <dgm:cxn modelId="{489B242D-E43A-4059-B2DC-8EB1F5A56867}" type="presOf" srcId="{61CCE541-952A-4488-9261-7F00DD21989F}" destId="{0884F333-312D-4028-B68B-6BEA48348E0B}" srcOrd="0" destOrd="0" presId="urn:microsoft.com/office/officeart/2005/8/layout/cycle2"/>
    <dgm:cxn modelId="{FA0BE32D-DA89-4815-81F7-C1358F47F631}" type="presOf" srcId="{315ECA1D-3257-4DD0-990E-396158E06921}" destId="{8F60EE74-C4FD-4136-8B0C-03539222E013}" srcOrd="0" destOrd="0" presId="urn:microsoft.com/office/officeart/2005/8/layout/cycle2"/>
    <dgm:cxn modelId="{720C9038-DEDD-45BA-9D3B-87DD7E8F4C4A}" srcId="{0240C13F-70D0-463F-B5DC-361967D04C6B}" destId="{315ECA1D-3257-4DD0-990E-396158E06921}" srcOrd="7" destOrd="0" parTransId="{80F7CC5E-C505-4938-A2D2-0B35D56B0617}" sibTransId="{B7121AA2-2BEE-4BD5-8BE7-B4D953C3F73C}"/>
    <dgm:cxn modelId="{CA9F2739-199A-4BBD-A87C-8806BEC559C1}" type="presOf" srcId="{F013B12B-7FA9-4F13-B8DB-BCB8B3243E5F}" destId="{CD661DF3-59B5-459E-B89C-B63472663F23}" srcOrd="1" destOrd="0" presId="urn:microsoft.com/office/officeart/2005/8/layout/cycle2"/>
    <dgm:cxn modelId="{6B316839-0E03-4625-8B67-0ABF5966D417}" type="presOf" srcId="{D7FBD899-B517-457A-9A88-D75A98EDF119}" destId="{8B62CAAC-0B56-4F1D-B2F9-8CB95000922B}" srcOrd="1" destOrd="0" presId="urn:microsoft.com/office/officeart/2005/8/layout/cycle2"/>
    <dgm:cxn modelId="{F26A9A3D-DF9B-40EE-B5AA-DE0621EEFBEE}" type="presOf" srcId="{7D210175-0804-4FEE-B5EE-94F10AE798DD}" destId="{93085521-98D1-4BB4-86C0-8C4A5D08F470}" srcOrd="0" destOrd="0" presId="urn:microsoft.com/office/officeart/2005/8/layout/cycle2"/>
    <dgm:cxn modelId="{BA395145-E57B-43B8-A2B1-758FF7AB017A}" srcId="{0240C13F-70D0-463F-B5DC-361967D04C6B}" destId="{9B4B3CBF-234E-4BD0-9F84-231D707310E5}" srcOrd="0" destOrd="0" parTransId="{D6F276F5-D75B-4BFB-AD95-8DAB5F97DE37}" sibTransId="{18838B40-E833-47CA-89F7-5B8B6C63E49F}"/>
    <dgm:cxn modelId="{34E05848-0827-4E5E-A017-99835DA9A09A}" type="presOf" srcId="{5EDBDF16-4ED8-44F6-9C87-01B4D84B8ACA}" destId="{4AC4729A-620B-4CD4-B3A2-4F670AC2BA31}" srcOrd="0" destOrd="0" presId="urn:microsoft.com/office/officeart/2005/8/layout/cycle2"/>
    <dgm:cxn modelId="{8D4D714A-0EDA-4E96-84E6-14C7A9727AE3}" type="presOf" srcId="{7BAA46DF-083D-4273-BA1C-45B6B928493C}" destId="{53C2E589-0028-449B-A82E-4EB71BD53121}" srcOrd="0" destOrd="0" presId="urn:microsoft.com/office/officeart/2005/8/layout/cycle2"/>
    <dgm:cxn modelId="{56FD1E4F-27B2-437D-80A0-1E8D1A4E0F08}" type="presOf" srcId="{6EC8682D-4D2D-4DCA-87A0-175353AF373E}" destId="{89B78DB9-724F-4BE9-B856-A46099A274A8}" srcOrd="0" destOrd="0" presId="urn:microsoft.com/office/officeart/2005/8/layout/cycle2"/>
    <dgm:cxn modelId="{C88E5E52-72A3-4345-8C2D-7143BAE362E4}" type="presOf" srcId="{6F149BFA-034B-47C8-884D-48AA819EEAB2}" destId="{892705A5-B03F-4422-B42D-A90373AFBA6C}" srcOrd="0" destOrd="0" presId="urn:microsoft.com/office/officeart/2005/8/layout/cycle2"/>
    <dgm:cxn modelId="{B5856957-64A0-42AC-9C48-C3B476A0C0E0}" type="presOf" srcId="{A20CB0E2-1958-4B03-923A-4FB7885DBA52}" destId="{8F5F8D53-D38E-4209-8EFA-BF7F85327AD7}" srcOrd="0" destOrd="0" presId="urn:microsoft.com/office/officeart/2005/8/layout/cycle2"/>
    <dgm:cxn modelId="{FB77BA58-7D26-4B84-A307-70124B36A660}" type="presOf" srcId="{3E5386A1-B5D1-4773-8B93-FD5B46301754}" destId="{48D160E2-77EB-4987-A20D-CDA900D71CA9}" srcOrd="0" destOrd="0" presId="urn:microsoft.com/office/officeart/2005/8/layout/cycle2"/>
    <dgm:cxn modelId="{E77D8559-8646-492F-9CB1-CCBD6E8CAE20}" type="presOf" srcId="{B2DED997-CF4F-45B9-BBA0-BD3B96E9F81A}" destId="{E197123B-87FC-46AC-9884-20D2AE10E966}" srcOrd="1" destOrd="0" presId="urn:microsoft.com/office/officeart/2005/8/layout/cycle2"/>
    <dgm:cxn modelId="{3E03025A-6E9C-4B3F-93D6-6FB113E7FE48}" type="presOf" srcId="{1E33DDE3-C6BF-43F1-B6FB-3C59D1306D6E}" destId="{C62C1AA3-4A57-47CD-96D0-0FC675F340D0}" srcOrd="0" destOrd="0" presId="urn:microsoft.com/office/officeart/2005/8/layout/cycle2"/>
    <dgm:cxn modelId="{1BCB4C7D-C5E0-4164-82C3-C2C89B4F1BB7}" type="presOf" srcId="{B2DED997-CF4F-45B9-BBA0-BD3B96E9F81A}" destId="{13A57A00-7A65-4DD3-AA86-5AB650B9BA7F}" srcOrd="0" destOrd="0" presId="urn:microsoft.com/office/officeart/2005/8/layout/cycle2"/>
    <dgm:cxn modelId="{ABD2E485-A264-4C28-BC51-63BA94851FDC}" srcId="{0240C13F-70D0-463F-B5DC-361967D04C6B}" destId="{7D210175-0804-4FEE-B5EE-94F10AE798DD}" srcOrd="12" destOrd="0" parTransId="{425F8582-9394-4B7F-A03C-CF88AA6516A7}" sibTransId="{7BAA46DF-083D-4273-BA1C-45B6B928493C}"/>
    <dgm:cxn modelId="{398F2F86-F460-41A0-9069-BBA41DE4BBF7}" type="presOf" srcId="{B7121AA2-2BEE-4BD5-8BE7-B4D953C3F73C}" destId="{7AE3864A-C99F-41F4-A6C6-1FEB11600FAB}" srcOrd="0" destOrd="0" presId="urn:microsoft.com/office/officeart/2005/8/layout/cycle2"/>
    <dgm:cxn modelId="{519FAB88-FBE6-40CB-A63B-30F93E55C38B}" type="presOf" srcId="{F67B2AF2-747A-4A1C-B2F3-0BB5BD044D0D}" destId="{C6A8EA59-F7A8-4935-A1F6-3AB9092116D8}" srcOrd="0" destOrd="0" presId="urn:microsoft.com/office/officeart/2005/8/layout/cycle2"/>
    <dgm:cxn modelId="{52E90389-363A-42EF-9B25-4F16A98DC611}" srcId="{0240C13F-70D0-463F-B5DC-361967D04C6B}" destId="{61CCE541-952A-4488-9261-7F00DD21989F}" srcOrd="11" destOrd="0" parTransId="{690830BA-E899-4A64-8EDD-517F8E766E5C}" sibTransId="{6EC8682D-4D2D-4DCA-87A0-175353AF373E}"/>
    <dgm:cxn modelId="{8EA5EA8A-90EF-4DD8-8DD9-F08980896913}" type="presOf" srcId="{7BAA46DF-083D-4273-BA1C-45B6B928493C}" destId="{2AE1D831-0A30-4DEE-9E79-47504F04F6BF}" srcOrd="1" destOrd="0" presId="urn:microsoft.com/office/officeart/2005/8/layout/cycle2"/>
    <dgm:cxn modelId="{5FE8B98B-DD00-4316-8763-8DB9136D9078}" srcId="{0240C13F-70D0-463F-B5DC-361967D04C6B}" destId="{87E2B445-AA22-45A3-A9CC-2586221F7296}" srcOrd="8" destOrd="0" parTransId="{3A2B5ECA-00EA-4975-9BCD-59BED0490EF2}" sibTransId="{93DE288F-7F47-463C-8737-B348250E48B8}"/>
    <dgm:cxn modelId="{26AD4F90-E678-42D2-B95F-F3E2592BE3DA}" type="presOf" srcId="{D7FBD899-B517-457A-9A88-D75A98EDF119}" destId="{84741319-64A4-4EAE-B6F1-CF75B706FE55}" srcOrd="0" destOrd="0" presId="urn:microsoft.com/office/officeart/2005/8/layout/cycle2"/>
    <dgm:cxn modelId="{4F1F2897-C873-4B0A-84A6-D9D4D39B34DE}" type="presOf" srcId="{9B4B3CBF-234E-4BD0-9F84-231D707310E5}" destId="{5625DBBC-B94A-402C-A867-7F1D8B120465}" srcOrd="0" destOrd="0" presId="urn:microsoft.com/office/officeart/2005/8/layout/cycle2"/>
    <dgm:cxn modelId="{77D48C97-8050-4645-AAA5-C48E6690360A}" type="presOf" srcId="{93DE288F-7F47-463C-8737-B348250E48B8}" destId="{2427B3DC-36DE-4C30-98C2-931E2A9FD021}" srcOrd="1" destOrd="0" presId="urn:microsoft.com/office/officeart/2005/8/layout/cycle2"/>
    <dgm:cxn modelId="{800585AD-8211-4541-8212-8A5013B8CC76}" srcId="{0240C13F-70D0-463F-B5DC-361967D04C6B}" destId="{9C73E0F3-BB58-49AA-89B9-4B1842C8292B}" srcOrd="4" destOrd="0" parTransId="{14794241-5F58-4005-A57C-936561D7C38D}" sibTransId="{B2DED997-CF4F-45B9-BBA0-BD3B96E9F81A}"/>
    <dgm:cxn modelId="{100A50B7-29EB-4151-B5F5-ABE4EBCE1191}" type="presOf" srcId="{A6C7280F-2C55-4FDD-AF9C-2F8B60C245D3}" destId="{FCEC729E-BAF8-4B0A-871D-EE677B182C0D}" srcOrd="0" destOrd="0" presId="urn:microsoft.com/office/officeart/2005/8/layout/cycle2"/>
    <dgm:cxn modelId="{31680DB9-0B35-4DFA-9F0B-1612758A362F}" srcId="{0240C13F-70D0-463F-B5DC-361967D04C6B}" destId="{83F354B0-8B83-4B6C-98C1-ABCA7D586746}" srcOrd="6" destOrd="0" parTransId="{05CFCCC4-17DE-4E61-A2A1-E25C2034310D}" sibTransId="{A20CB0E2-1958-4B03-923A-4FB7885DBA52}"/>
    <dgm:cxn modelId="{525597BB-9141-4000-9A90-C8968B084697}" type="presOf" srcId="{1C460A59-FEE2-4B55-B082-52BDDF8C90C8}" destId="{7578C3B5-0FD4-4472-9151-952B12744DCE}" srcOrd="1" destOrd="0" presId="urn:microsoft.com/office/officeart/2005/8/layout/cycle2"/>
    <dgm:cxn modelId="{6F39EFBB-4C0F-4336-9C97-65B0D366C712}" type="presOf" srcId="{83F354B0-8B83-4B6C-98C1-ABCA7D586746}" destId="{5A13911F-9223-4488-8C3E-8E59767D9083}" srcOrd="0" destOrd="0" presId="urn:microsoft.com/office/officeart/2005/8/layout/cycle2"/>
    <dgm:cxn modelId="{EF7764BC-5623-41C1-94DE-94DAD370829E}" srcId="{0240C13F-70D0-463F-B5DC-361967D04C6B}" destId="{A6C7280F-2C55-4FDD-AF9C-2F8B60C245D3}" srcOrd="1" destOrd="0" parTransId="{030D66A8-ACED-40A9-AC17-1AC941CA6E2E}" sibTransId="{0B9BCE1B-09CF-43DF-9B58-C814C3875B39}"/>
    <dgm:cxn modelId="{E7F6D3BC-27FD-492E-8E54-EDCD0C6411F7}" type="presOf" srcId="{B16C2DD0-F251-496A-A287-7B88934204AE}" destId="{F9D91338-7909-4F9D-B889-EC2812095C80}" srcOrd="0" destOrd="0" presId="urn:microsoft.com/office/officeart/2005/8/layout/cycle2"/>
    <dgm:cxn modelId="{BE316CCA-FDD9-4A3C-99CD-39AECBA0ABE9}" type="presOf" srcId="{A20CB0E2-1958-4B03-923A-4FB7885DBA52}" destId="{582DB69F-C130-47D5-A038-61F17402995E}" srcOrd="1" destOrd="0" presId="urn:microsoft.com/office/officeart/2005/8/layout/cycle2"/>
    <dgm:cxn modelId="{FE3C5CCC-CCB1-4424-BB1C-51755CBD3B64}" type="presOf" srcId="{0B9BCE1B-09CF-43DF-9B58-C814C3875B39}" destId="{E971EED4-5BF9-482B-9036-73AFD7D10D83}" srcOrd="1" destOrd="0" presId="urn:microsoft.com/office/officeart/2005/8/layout/cycle2"/>
    <dgm:cxn modelId="{78AA1DCF-BE12-4A10-8CD3-137F66438F97}" type="presOf" srcId="{9C73E0F3-BB58-49AA-89B9-4B1842C8292B}" destId="{2C753CA4-764F-4C47-AF88-5E0A97393D56}" srcOrd="0" destOrd="0" presId="urn:microsoft.com/office/officeart/2005/8/layout/cycle2"/>
    <dgm:cxn modelId="{5D399ACF-2065-4220-81A7-6039443ABBFE}" type="presOf" srcId="{0B9BCE1B-09CF-43DF-9B58-C814C3875B39}" destId="{27A3AB96-7D9C-4D9D-A59E-CF3C2BEBE22B}" srcOrd="0" destOrd="0" presId="urn:microsoft.com/office/officeart/2005/8/layout/cycle2"/>
    <dgm:cxn modelId="{EA27BED6-90B2-4545-9A56-9BF3417D4134}" type="presOf" srcId="{3C53D525-5E1F-4B69-A6E4-C3997503956A}" destId="{72D7EFD4-E3CA-4192-BFD8-D78394357613}" srcOrd="0" destOrd="0" presId="urn:microsoft.com/office/officeart/2005/8/layout/cycle2"/>
    <dgm:cxn modelId="{1A9D12DA-10BD-4CC1-9BC0-060D6E8A8ADC}" type="presOf" srcId="{18838B40-E833-47CA-89F7-5B8B6C63E49F}" destId="{39B15E8E-3FF3-4F08-8F17-FB6403513585}" srcOrd="0" destOrd="0" presId="urn:microsoft.com/office/officeart/2005/8/layout/cycle2"/>
    <dgm:cxn modelId="{36BB38EA-3369-4D60-A4BA-8D59196B5DC6}" srcId="{0240C13F-70D0-463F-B5DC-361967D04C6B}" destId="{6F149BFA-034B-47C8-884D-48AA819EEAB2}" srcOrd="10" destOrd="0" parTransId="{CB59482C-EEEC-4865-A250-469D68CDA54C}" sibTransId="{1E33DDE3-C6BF-43F1-B6FB-3C59D1306D6E}"/>
    <dgm:cxn modelId="{12F93BEA-9E5B-44B9-B4F7-90205B43CD6E}" type="presOf" srcId="{6EC8682D-4D2D-4DCA-87A0-175353AF373E}" destId="{5C8FA6F3-6DEC-469B-9BDC-766F0C178853}" srcOrd="1" destOrd="0" presId="urn:microsoft.com/office/officeart/2005/8/layout/cycle2"/>
    <dgm:cxn modelId="{90B76DEC-29B0-4E48-A794-C4EFED0F7893}" type="presOf" srcId="{3C53D525-5E1F-4B69-A6E4-C3997503956A}" destId="{F5360FF8-D373-4549-B2AD-A841153CFB8C}" srcOrd="1" destOrd="0" presId="urn:microsoft.com/office/officeart/2005/8/layout/cycle2"/>
    <dgm:cxn modelId="{66EA21F6-63E8-47F9-8FB1-8C34A8ABC952}" type="presOf" srcId="{0240C13F-70D0-463F-B5DC-361967D04C6B}" destId="{32714046-9E39-4463-A8B2-FDD25D6F3B45}" srcOrd="0" destOrd="0" presId="urn:microsoft.com/office/officeart/2005/8/layout/cycle2"/>
    <dgm:cxn modelId="{42ADF655-7207-4A86-B6E1-744766BD2448}" type="presParOf" srcId="{32714046-9E39-4463-A8B2-FDD25D6F3B45}" destId="{5625DBBC-B94A-402C-A867-7F1D8B120465}" srcOrd="0" destOrd="0" presId="urn:microsoft.com/office/officeart/2005/8/layout/cycle2"/>
    <dgm:cxn modelId="{205DCC8B-F575-4BD1-B4E9-E68C12C05BBC}" type="presParOf" srcId="{32714046-9E39-4463-A8B2-FDD25D6F3B45}" destId="{39B15E8E-3FF3-4F08-8F17-FB6403513585}" srcOrd="1" destOrd="0" presId="urn:microsoft.com/office/officeart/2005/8/layout/cycle2"/>
    <dgm:cxn modelId="{AC8878BF-7EAD-40B8-A014-F7E8831CFF91}" type="presParOf" srcId="{39B15E8E-3FF3-4F08-8F17-FB6403513585}" destId="{88D6F73C-ECAA-4228-B006-DD6289A99726}" srcOrd="0" destOrd="0" presId="urn:microsoft.com/office/officeart/2005/8/layout/cycle2"/>
    <dgm:cxn modelId="{2A26FAAD-956E-4C5B-AE51-02968695DC7E}" type="presParOf" srcId="{32714046-9E39-4463-A8B2-FDD25D6F3B45}" destId="{FCEC729E-BAF8-4B0A-871D-EE677B182C0D}" srcOrd="2" destOrd="0" presId="urn:microsoft.com/office/officeart/2005/8/layout/cycle2"/>
    <dgm:cxn modelId="{970EC4FD-4E9A-4782-B3C1-FE79F9B6F0F7}" type="presParOf" srcId="{32714046-9E39-4463-A8B2-FDD25D6F3B45}" destId="{27A3AB96-7D9C-4D9D-A59E-CF3C2BEBE22B}" srcOrd="3" destOrd="0" presId="urn:microsoft.com/office/officeart/2005/8/layout/cycle2"/>
    <dgm:cxn modelId="{3AA98415-3EB8-40C5-BF2C-5FCB6A4C0D2F}" type="presParOf" srcId="{27A3AB96-7D9C-4D9D-A59E-CF3C2BEBE22B}" destId="{E971EED4-5BF9-482B-9036-73AFD7D10D83}" srcOrd="0" destOrd="0" presId="urn:microsoft.com/office/officeart/2005/8/layout/cycle2"/>
    <dgm:cxn modelId="{DDAFE48C-3D57-4063-8E4E-02731E47AA3D}" type="presParOf" srcId="{32714046-9E39-4463-A8B2-FDD25D6F3B45}" destId="{48D160E2-77EB-4987-A20D-CDA900D71CA9}" srcOrd="4" destOrd="0" presId="urn:microsoft.com/office/officeart/2005/8/layout/cycle2"/>
    <dgm:cxn modelId="{E09BD9A7-462D-4A08-86F8-4E96474ED5E8}" type="presParOf" srcId="{32714046-9E39-4463-A8B2-FDD25D6F3B45}" destId="{84741319-64A4-4EAE-B6F1-CF75B706FE55}" srcOrd="5" destOrd="0" presId="urn:microsoft.com/office/officeart/2005/8/layout/cycle2"/>
    <dgm:cxn modelId="{45A72B7D-D580-4BA1-BF7B-33DFFC5E3963}" type="presParOf" srcId="{84741319-64A4-4EAE-B6F1-CF75B706FE55}" destId="{8B62CAAC-0B56-4F1D-B2F9-8CB95000922B}" srcOrd="0" destOrd="0" presId="urn:microsoft.com/office/officeart/2005/8/layout/cycle2"/>
    <dgm:cxn modelId="{56056201-1596-4279-A47B-BC581C0C729B}" type="presParOf" srcId="{32714046-9E39-4463-A8B2-FDD25D6F3B45}" destId="{4AC4729A-620B-4CD4-B3A2-4F670AC2BA31}" srcOrd="6" destOrd="0" presId="urn:microsoft.com/office/officeart/2005/8/layout/cycle2"/>
    <dgm:cxn modelId="{93486E53-0B68-40B4-99F4-9846ED8EAC94}" type="presParOf" srcId="{32714046-9E39-4463-A8B2-FDD25D6F3B45}" destId="{72D7EFD4-E3CA-4192-BFD8-D78394357613}" srcOrd="7" destOrd="0" presId="urn:microsoft.com/office/officeart/2005/8/layout/cycle2"/>
    <dgm:cxn modelId="{1755D3B6-6112-4839-8312-FA1A1530162F}" type="presParOf" srcId="{72D7EFD4-E3CA-4192-BFD8-D78394357613}" destId="{F5360FF8-D373-4549-B2AD-A841153CFB8C}" srcOrd="0" destOrd="0" presId="urn:microsoft.com/office/officeart/2005/8/layout/cycle2"/>
    <dgm:cxn modelId="{4CEB2796-881A-4D5A-A199-FBDDD5D2EB96}" type="presParOf" srcId="{32714046-9E39-4463-A8B2-FDD25D6F3B45}" destId="{2C753CA4-764F-4C47-AF88-5E0A97393D56}" srcOrd="8" destOrd="0" presId="urn:microsoft.com/office/officeart/2005/8/layout/cycle2"/>
    <dgm:cxn modelId="{20E8EADF-E58A-4E5F-B808-EBDFA157F303}" type="presParOf" srcId="{32714046-9E39-4463-A8B2-FDD25D6F3B45}" destId="{13A57A00-7A65-4DD3-AA86-5AB650B9BA7F}" srcOrd="9" destOrd="0" presId="urn:microsoft.com/office/officeart/2005/8/layout/cycle2"/>
    <dgm:cxn modelId="{8B50D554-2763-4944-BF1E-D6BA6115BFE7}" type="presParOf" srcId="{13A57A00-7A65-4DD3-AA86-5AB650B9BA7F}" destId="{E197123B-87FC-46AC-9884-20D2AE10E966}" srcOrd="0" destOrd="0" presId="urn:microsoft.com/office/officeart/2005/8/layout/cycle2"/>
    <dgm:cxn modelId="{8C9A10C1-7340-4B94-A0E8-91BB985C7525}" type="presParOf" srcId="{32714046-9E39-4463-A8B2-FDD25D6F3B45}" destId="{F9D91338-7909-4F9D-B889-EC2812095C80}" srcOrd="10" destOrd="0" presId="urn:microsoft.com/office/officeart/2005/8/layout/cycle2"/>
    <dgm:cxn modelId="{AD64BE30-FDEE-467A-9065-BA1442286EA8}" type="presParOf" srcId="{32714046-9E39-4463-A8B2-FDD25D6F3B45}" destId="{63352AA5-D5FD-4B98-92F9-D2D52EFCA18B}" srcOrd="11" destOrd="0" presId="urn:microsoft.com/office/officeart/2005/8/layout/cycle2"/>
    <dgm:cxn modelId="{20C60FD9-040C-425A-B6DB-24CCA4A276B8}" type="presParOf" srcId="{63352AA5-D5FD-4B98-92F9-D2D52EFCA18B}" destId="{7578C3B5-0FD4-4472-9151-952B12744DCE}" srcOrd="0" destOrd="0" presId="urn:microsoft.com/office/officeart/2005/8/layout/cycle2"/>
    <dgm:cxn modelId="{8807A89B-B118-4382-8118-F598AA358C19}" type="presParOf" srcId="{32714046-9E39-4463-A8B2-FDD25D6F3B45}" destId="{5A13911F-9223-4488-8C3E-8E59767D9083}" srcOrd="12" destOrd="0" presId="urn:microsoft.com/office/officeart/2005/8/layout/cycle2"/>
    <dgm:cxn modelId="{E007DCCB-4C9B-4FAF-8216-F0E2624497DC}" type="presParOf" srcId="{32714046-9E39-4463-A8B2-FDD25D6F3B45}" destId="{8F5F8D53-D38E-4209-8EFA-BF7F85327AD7}" srcOrd="13" destOrd="0" presId="urn:microsoft.com/office/officeart/2005/8/layout/cycle2"/>
    <dgm:cxn modelId="{79181912-79B9-4FF3-ABD3-D263148935EA}" type="presParOf" srcId="{8F5F8D53-D38E-4209-8EFA-BF7F85327AD7}" destId="{582DB69F-C130-47D5-A038-61F17402995E}" srcOrd="0" destOrd="0" presId="urn:microsoft.com/office/officeart/2005/8/layout/cycle2"/>
    <dgm:cxn modelId="{EAB31336-16C4-4107-B1D1-9F6E54CF8136}" type="presParOf" srcId="{32714046-9E39-4463-A8B2-FDD25D6F3B45}" destId="{8F60EE74-C4FD-4136-8B0C-03539222E013}" srcOrd="14" destOrd="0" presId="urn:microsoft.com/office/officeart/2005/8/layout/cycle2"/>
    <dgm:cxn modelId="{2F70E639-906A-4669-A50C-16ED3BC01208}" type="presParOf" srcId="{32714046-9E39-4463-A8B2-FDD25D6F3B45}" destId="{7AE3864A-C99F-41F4-A6C6-1FEB11600FAB}" srcOrd="15" destOrd="0" presId="urn:microsoft.com/office/officeart/2005/8/layout/cycle2"/>
    <dgm:cxn modelId="{3C1B4173-3E10-4F3D-8F63-B5A47B002ED9}" type="presParOf" srcId="{7AE3864A-C99F-41F4-A6C6-1FEB11600FAB}" destId="{063777E9-3116-43C3-B317-A090CE76D199}" srcOrd="0" destOrd="0" presId="urn:microsoft.com/office/officeart/2005/8/layout/cycle2"/>
    <dgm:cxn modelId="{30493A61-94EC-4A4D-BE0D-602D8EB5AA53}" type="presParOf" srcId="{32714046-9E39-4463-A8B2-FDD25D6F3B45}" destId="{3F707DA7-917A-4EB3-A0EF-067D8A31294D}" srcOrd="16" destOrd="0" presId="urn:microsoft.com/office/officeart/2005/8/layout/cycle2"/>
    <dgm:cxn modelId="{4E870AF9-52AB-4261-809D-9CFFFD9DC8BA}" type="presParOf" srcId="{32714046-9E39-4463-A8B2-FDD25D6F3B45}" destId="{AA498CF5-80C9-470F-89C7-2F2410080253}" srcOrd="17" destOrd="0" presId="urn:microsoft.com/office/officeart/2005/8/layout/cycle2"/>
    <dgm:cxn modelId="{F3BF8271-C8D1-48A5-B1DD-6A43C9039295}" type="presParOf" srcId="{AA498CF5-80C9-470F-89C7-2F2410080253}" destId="{2427B3DC-36DE-4C30-98C2-931E2A9FD021}" srcOrd="0" destOrd="0" presId="urn:microsoft.com/office/officeart/2005/8/layout/cycle2"/>
    <dgm:cxn modelId="{1FD2F5C1-DF9F-4122-A015-5B73D322A200}" type="presParOf" srcId="{32714046-9E39-4463-A8B2-FDD25D6F3B45}" destId="{C6A8EA59-F7A8-4935-A1F6-3AB9092116D8}" srcOrd="18" destOrd="0" presId="urn:microsoft.com/office/officeart/2005/8/layout/cycle2"/>
    <dgm:cxn modelId="{84542489-F6A3-4AAF-985A-79B6AB82BF29}" type="presParOf" srcId="{32714046-9E39-4463-A8B2-FDD25D6F3B45}" destId="{3FD2FF4D-A8E5-4A83-9C36-4B14CB8A4B39}" srcOrd="19" destOrd="0" presId="urn:microsoft.com/office/officeart/2005/8/layout/cycle2"/>
    <dgm:cxn modelId="{C1E2AEBD-91C1-4C4F-8C95-4996E09B7E0E}" type="presParOf" srcId="{3FD2FF4D-A8E5-4A83-9C36-4B14CB8A4B39}" destId="{CD661DF3-59B5-459E-B89C-B63472663F23}" srcOrd="0" destOrd="0" presId="urn:microsoft.com/office/officeart/2005/8/layout/cycle2"/>
    <dgm:cxn modelId="{F3DDC92C-8432-4A1D-91F0-BA3772979215}" type="presParOf" srcId="{32714046-9E39-4463-A8B2-FDD25D6F3B45}" destId="{892705A5-B03F-4422-B42D-A90373AFBA6C}" srcOrd="20" destOrd="0" presId="urn:microsoft.com/office/officeart/2005/8/layout/cycle2"/>
    <dgm:cxn modelId="{9485FDB7-4444-466F-B263-B933C41AE7E0}" type="presParOf" srcId="{32714046-9E39-4463-A8B2-FDD25D6F3B45}" destId="{C62C1AA3-4A57-47CD-96D0-0FC675F340D0}" srcOrd="21" destOrd="0" presId="urn:microsoft.com/office/officeart/2005/8/layout/cycle2"/>
    <dgm:cxn modelId="{61079589-A9D1-41B2-BAA8-0FAEDC84DB54}" type="presParOf" srcId="{C62C1AA3-4A57-47CD-96D0-0FC675F340D0}" destId="{C369DD45-C451-4485-912C-4F830041057B}" srcOrd="0" destOrd="0" presId="urn:microsoft.com/office/officeart/2005/8/layout/cycle2"/>
    <dgm:cxn modelId="{A033BA3B-6A46-4FA7-9B95-3DE39DA429C1}" type="presParOf" srcId="{32714046-9E39-4463-A8B2-FDD25D6F3B45}" destId="{0884F333-312D-4028-B68B-6BEA48348E0B}" srcOrd="22" destOrd="0" presId="urn:microsoft.com/office/officeart/2005/8/layout/cycle2"/>
    <dgm:cxn modelId="{46E2C33D-4F9C-423C-ADC0-FC632B51D853}" type="presParOf" srcId="{32714046-9E39-4463-A8B2-FDD25D6F3B45}" destId="{89B78DB9-724F-4BE9-B856-A46099A274A8}" srcOrd="23" destOrd="0" presId="urn:microsoft.com/office/officeart/2005/8/layout/cycle2"/>
    <dgm:cxn modelId="{C9AAE879-0256-4106-A384-3000D64D5989}" type="presParOf" srcId="{89B78DB9-724F-4BE9-B856-A46099A274A8}" destId="{5C8FA6F3-6DEC-469B-9BDC-766F0C178853}" srcOrd="0" destOrd="0" presId="urn:microsoft.com/office/officeart/2005/8/layout/cycle2"/>
    <dgm:cxn modelId="{7AB8254F-C4BF-421E-83B1-B487495AEE36}" type="presParOf" srcId="{32714046-9E39-4463-A8B2-FDD25D6F3B45}" destId="{93085521-98D1-4BB4-86C0-8C4A5D08F470}" srcOrd="24" destOrd="0" presId="urn:microsoft.com/office/officeart/2005/8/layout/cycle2"/>
    <dgm:cxn modelId="{34DF5A96-5B05-4929-9E2A-3F28AB8ECCCA}" type="presParOf" srcId="{32714046-9E39-4463-A8B2-FDD25D6F3B45}" destId="{53C2E589-0028-449B-A82E-4EB71BD53121}" srcOrd="25" destOrd="0" presId="urn:microsoft.com/office/officeart/2005/8/layout/cycle2"/>
    <dgm:cxn modelId="{8B1C8FB2-939B-426B-B0D8-DB4083828A84}" type="presParOf" srcId="{53C2E589-0028-449B-A82E-4EB71BD53121}" destId="{2AE1D831-0A30-4DEE-9E79-47504F04F6BF}"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DBBC-B94A-402C-A867-7F1D8B120465}">
      <dsp:nvSpPr>
        <dsp:cNvPr id="0" name=""/>
        <dsp:cNvSpPr/>
      </dsp:nvSpPr>
      <dsp:spPr>
        <a:xfrm>
          <a:off x="4894043" y="-115420"/>
          <a:ext cx="1021486" cy="1021486"/>
        </a:xfrm>
        <a:prstGeom prst="ellipse">
          <a:avLst/>
        </a:prstGeom>
        <a:solidFill>
          <a:schemeClr val="accent5">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Trauma</a:t>
          </a:r>
        </a:p>
      </dsp:txBody>
      <dsp:txXfrm>
        <a:off x="5043636" y="34173"/>
        <a:ext cx="722300" cy="722300"/>
      </dsp:txXfrm>
    </dsp:sp>
    <dsp:sp modelId="{39B15E8E-3FF3-4F08-8F17-FB6403513585}">
      <dsp:nvSpPr>
        <dsp:cNvPr id="0" name=""/>
        <dsp:cNvSpPr/>
      </dsp:nvSpPr>
      <dsp:spPr>
        <a:xfrm rot="846486">
          <a:off x="5916633" y="396805"/>
          <a:ext cx="42603"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916826" y="448253"/>
        <a:ext cx="29822" cy="159018"/>
      </dsp:txXfrm>
    </dsp:sp>
    <dsp:sp modelId="{FCEC729E-BAF8-4B0A-871D-EE677B182C0D}">
      <dsp:nvSpPr>
        <dsp:cNvPr id="0" name=""/>
        <dsp:cNvSpPr/>
      </dsp:nvSpPr>
      <dsp:spPr>
        <a:xfrm>
          <a:off x="5964529" y="119892"/>
          <a:ext cx="1019240" cy="1088391"/>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Bullying</a:t>
          </a:r>
        </a:p>
      </dsp:txBody>
      <dsp:txXfrm>
        <a:off x="6113793" y="279283"/>
        <a:ext cx="720712" cy="769609"/>
      </dsp:txXfrm>
    </dsp:sp>
    <dsp:sp modelId="{27A3AB96-7D9C-4D9D-A59E-CF3C2BEBE22B}">
      <dsp:nvSpPr>
        <dsp:cNvPr id="0" name=""/>
        <dsp:cNvSpPr/>
      </dsp:nvSpPr>
      <dsp:spPr>
        <a:xfrm rot="2364219">
          <a:off x="6902115" y="930849"/>
          <a:ext cx="116115"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6906074" y="972799"/>
        <a:ext cx="81281" cy="159018"/>
      </dsp:txXfrm>
    </dsp:sp>
    <dsp:sp modelId="{48D160E2-77EB-4987-A20D-CDA900D71CA9}">
      <dsp:nvSpPr>
        <dsp:cNvPr id="0" name=""/>
        <dsp:cNvSpPr/>
      </dsp:nvSpPr>
      <dsp:spPr>
        <a:xfrm>
          <a:off x="6931260" y="948452"/>
          <a:ext cx="1021486" cy="1021486"/>
        </a:xfrm>
        <a:prstGeom prst="ellipse">
          <a:avLst/>
        </a:prstGeom>
        <a:solidFill>
          <a:schemeClr val="accent4">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Racism</a:t>
          </a:r>
        </a:p>
      </dsp:txBody>
      <dsp:txXfrm>
        <a:off x="7080853" y="1098045"/>
        <a:ext cx="722300" cy="722300"/>
      </dsp:txXfrm>
    </dsp:sp>
    <dsp:sp modelId="{84741319-64A4-4EAE-B6F1-CF75B706FE55}">
      <dsp:nvSpPr>
        <dsp:cNvPr id="0" name=""/>
        <dsp:cNvSpPr/>
      </dsp:nvSpPr>
      <dsp:spPr>
        <a:xfrm rot="4153846">
          <a:off x="7608474" y="1875612"/>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7616550" y="1916918"/>
        <a:ext cx="58395" cy="159018"/>
      </dsp:txXfrm>
    </dsp:sp>
    <dsp:sp modelId="{4AC4729A-620B-4CD4-B3A2-4F670AC2BA31}">
      <dsp:nvSpPr>
        <dsp:cNvPr id="0" name=""/>
        <dsp:cNvSpPr/>
      </dsp:nvSpPr>
      <dsp:spPr>
        <a:xfrm>
          <a:off x="7349299" y="2050731"/>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Gender norms around masculinity and women and girls rights </a:t>
          </a:r>
        </a:p>
      </dsp:txBody>
      <dsp:txXfrm>
        <a:off x="7498892" y="2200324"/>
        <a:ext cx="722300" cy="722300"/>
      </dsp:txXfrm>
    </dsp:sp>
    <dsp:sp modelId="{72D7EFD4-E3CA-4192-BFD8-D78394357613}">
      <dsp:nvSpPr>
        <dsp:cNvPr id="0" name=""/>
        <dsp:cNvSpPr/>
      </dsp:nvSpPr>
      <dsp:spPr>
        <a:xfrm rot="5815385">
          <a:off x="7747566" y="3011761"/>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7761588" y="3052345"/>
        <a:ext cx="58395" cy="159018"/>
      </dsp:txXfrm>
    </dsp:sp>
    <dsp:sp modelId="{2C753CA4-764F-4C47-AF88-5E0A97393D56}">
      <dsp:nvSpPr>
        <dsp:cNvPr id="0" name=""/>
        <dsp:cNvSpPr/>
      </dsp:nvSpPr>
      <dsp:spPr>
        <a:xfrm>
          <a:off x="7207200" y="3221023"/>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Mental illness: Depression, Anxiety, OCD and ADHD</a:t>
          </a:r>
        </a:p>
      </dsp:txBody>
      <dsp:txXfrm>
        <a:off x="7356793" y="3370616"/>
        <a:ext cx="722300" cy="722300"/>
      </dsp:txXfrm>
    </dsp:sp>
    <dsp:sp modelId="{13A57A00-7A65-4DD3-AA86-5AB650B9BA7F}">
      <dsp:nvSpPr>
        <dsp:cNvPr id="0" name=""/>
        <dsp:cNvSpPr/>
      </dsp:nvSpPr>
      <dsp:spPr>
        <a:xfrm rot="7476923">
          <a:off x="7342731" y="4082410"/>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7362353" y="4125118"/>
        <a:ext cx="58395" cy="159018"/>
      </dsp:txXfrm>
    </dsp:sp>
    <dsp:sp modelId="{F9D91338-7909-4F9D-B889-EC2812095C80}">
      <dsp:nvSpPr>
        <dsp:cNvPr id="0" name=""/>
        <dsp:cNvSpPr/>
      </dsp:nvSpPr>
      <dsp:spPr>
        <a:xfrm>
          <a:off x="6537515" y="4191228"/>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Disability (Learning, Physical Social)</a:t>
          </a:r>
        </a:p>
      </dsp:txBody>
      <dsp:txXfrm>
        <a:off x="6687108" y="4340821"/>
        <a:ext cx="722300" cy="722300"/>
      </dsp:txXfrm>
    </dsp:sp>
    <dsp:sp modelId="{63352AA5-D5FD-4B98-92F9-D2D52EFCA18B}">
      <dsp:nvSpPr>
        <dsp:cNvPr id="0" name=""/>
        <dsp:cNvSpPr/>
      </dsp:nvSpPr>
      <dsp:spPr>
        <a:xfrm rot="9138462">
          <a:off x="6486711" y="4842286"/>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6510305" y="4889477"/>
        <a:ext cx="58395" cy="159018"/>
      </dsp:txXfrm>
    </dsp:sp>
    <dsp:sp modelId="{5A13911F-9223-4488-8C3E-8E59767D9083}">
      <dsp:nvSpPr>
        <dsp:cNvPr id="0" name=""/>
        <dsp:cNvSpPr/>
      </dsp:nvSpPr>
      <dsp:spPr>
        <a:xfrm>
          <a:off x="5493663" y="4739084"/>
          <a:ext cx="1021486" cy="1021486"/>
        </a:xfrm>
        <a:prstGeom prst="ellipse">
          <a:avLst/>
        </a:prstGeom>
        <a:solidFill>
          <a:schemeClr val="accent4">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Bereavement</a:t>
          </a:r>
        </a:p>
      </dsp:txBody>
      <dsp:txXfrm>
        <a:off x="5643256" y="4888677"/>
        <a:ext cx="722300" cy="722300"/>
      </dsp:txXfrm>
    </dsp:sp>
    <dsp:sp modelId="{8F5F8D53-D38E-4209-8EFA-BF7F85327AD7}">
      <dsp:nvSpPr>
        <dsp:cNvPr id="0" name=""/>
        <dsp:cNvSpPr/>
      </dsp:nvSpPr>
      <dsp:spPr>
        <a:xfrm rot="10800000">
          <a:off x="5375612" y="5117312"/>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5400639" y="5170318"/>
        <a:ext cx="58395" cy="159018"/>
      </dsp:txXfrm>
    </dsp:sp>
    <dsp:sp modelId="{8F60EE74-C4FD-4136-8B0C-03539222E013}">
      <dsp:nvSpPr>
        <dsp:cNvPr id="0" name=""/>
        <dsp:cNvSpPr/>
      </dsp:nvSpPr>
      <dsp:spPr>
        <a:xfrm>
          <a:off x="4314775" y="4739084"/>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Adolescents (Puberty) </a:t>
          </a:r>
        </a:p>
      </dsp:txBody>
      <dsp:txXfrm>
        <a:off x="4464368" y="4888677"/>
        <a:ext cx="722300" cy="722300"/>
      </dsp:txXfrm>
    </dsp:sp>
    <dsp:sp modelId="{7AE3864A-C99F-41F4-A6C6-1FEB11600FAB}">
      <dsp:nvSpPr>
        <dsp:cNvPr id="0" name=""/>
        <dsp:cNvSpPr/>
      </dsp:nvSpPr>
      <dsp:spPr>
        <a:xfrm rot="12461538">
          <a:off x="4263971" y="4844481"/>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4287565" y="4903302"/>
        <a:ext cx="58395" cy="159018"/>
      </dsp:txXfrm>
    </dsp:sp>
    <dsp:sp modelId="{3F707DA7-917A-4EB3-A0EF-067D8A31294D}">
      <dsp:nvSpPr>
        <dsp:cNvPr id="0" name=""/>
        <dsp:cNvSpPr/>
      </dsp:nvSpPr>
      <dsp:spPr>
        <a:xfrm>
          <a:off x="3270922" y="4191228"/>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Experiencing child abuse</a:t>
          </a:r>
        </a:p>
      </dsp:txBody>
      <dsp:txXfrm>
        <a:off x="3420515" y="4340821"/>
        <a:ext cx="722300" cy="722300"/>
      </dsp:txXfrm>
    </dsp:sp>
    <dsp:sp modelId="{AA498CF5-80C9-470F-89C7-2F2410080253}">
      <dsp:nvSpPr>
        <dsp:cNvPr id="0" name=""/>
        <dsp:cNvSpPr/>
      </dsp:nvSpPr>
      <dsp:spPr>
        <a:xfrm rot="14123077">
          <a:off x="3406453" y="4086296"/>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3426075" y="4149600"/>
        <a:ext cx="58395" cy="159018"/>
      </dsp:txXfrm>
    </dsp:sp>
    <dsp:sp modelId="{C6A8EA59-F7A8-4935-A1F6-3AB9092116D8}">
      <dsp:nvSpPr>
        <dsp:cNvPr id="0" name=""/>
        <dsp:cNvSpPr/>
      </dsp:nvSpPr>
      <dsp:spPr>
        <a:xfrm>
          <a:off x="2601238" y="3221023"/>
          <a:ext cx="1021486" cy="1021486"/>
        </a:xfrm>
        <a:prstGeom prst="ellipse">
          <a:avLst/>
        </a:prstGeom>
        <a:solidFill>
          <a:schemeClr val="accent5">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Social Isolation and poor social skills</a:t>
          </a:r>
        </a:p>
      </dsp:txBody>
      <dsp:txXfrm>
        <a:off x="2750831" y="3370616"/>
        <a:ext cx="722300" cy="722300"/>
      </dsp:txXfrm>
    </dsp:sp>
    <dsp:sp modelId="{3FD2FF4D-A8E5-4A83-9C36-4B14CB8A4B39}">
      <dsp:nvSpPr>
        <dsp:cNvPr id="0" name=""/>
        <dsp:cNvSpPr/>
      </dsp:nvSpPr>
      <dsp:spPr>
        <a:xfrm rot="15784615">
          <a:off x="2999505" y="3016448"/>
          <a:ext cx="834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3013527" y="3081876"/>
        <a:ext cx="58395" cy="159018"/>
      </dsp:txXfrm>
    </dsp:sp>
    <dsp:sp modelId="{892705A5-B03F-4422-B42D-A90373AFBA6C}">
      <dsp:nvSpPr>
        <dsp:cNvPr id="0" name=""/>
        <dsp:cNvSpPr/>
      </dsp:nvSpPr>
      <dsp:spPr>
        <a:xfrm>
          <a:off x="2459139" y="2050731"/>
          <a:ext cx="1021486"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Pro –Criminal peers</a:t>
          </a:r>
        </a:p>
      </dsp:txBody>
      <dsp:txXfrm>
        <a:off x="2608732" y="2200324"/>
        <a:ext cx="722300" cy="722300"/>
      </dsp:txXfrm>
    </dsp:sp>
    <dsp:sp modelId="{C62C1AA3-4A57-47CD-96D0-0FC675F340D0}">
      <dsp:nvSpPr>
        <dsp:cNvPr id="0" name=""/>
        <dsp:cNvSpPr/>
      </dsp:nvSpPr>
      <dsp:spPr>
        <a:xfrm rot="17446154">
          <a:off x="3138466" y="1890327"/>
          <a:ext cx="71384"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145377" y="1953345"/>
        <a:ext cx="49969" cy="159018"/>
      </dsp:txXfrm>
    </dsp:sp>
    <dsp:sp modelId="{0884F333-312D-4028-B68B-6BEA48348E0B}">
      <dsp:nvSpPr>
        <dsp:cNvPr id="0" name=""/>
        <dsp:cNvSpPr/>
      </dsp:nvSpPr>
      <dsp:spPr>
        <a:xfrm>
          <a:off x="2809075" y="931427"/>
          <a:ext cx="1157692" cy="1055535"/>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Excessive use of Pornography</a:t>
          </a:r>
        </a:p>
      </dsp:txBody>
      <dsp:txXfrm>
        <a:off x="2978615" y="1086007"/>
        <a:ext cx="818612" cy="746375"/>
      </dsp:txXfrm>
    </dsp:sp>
    <dsp:sp modelId="{89B78DB9-724F-4BE9-B856-A46099A274A8}">
      <dsp:nvSpPr>
        <dsp:cNvPr id="0" name=""/>
        <dsp:cNvSpPr/>
      </dsp:nvSpPr>
      <dsp:spPr>
        <a:xfrm rot="19107692">
          <a:off x="3811567" y="931005"/>
          <a:ext cx="45957"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813301" y="988582"/>
        <a:ext cx="32170" cy="159018"/>
      </dsp:txXfrm>
    </dsp:sp>
    <dsp:sp modelId="{93085521-98D1-4BB4-86C0-8C4A5D08F470}">
      <dsp:nvSpPr>
        <dsp:cNvPr id="0" name=""/>
        <dsp:cNvSpPr/>
      </dsp:nvSpPr>
      <dsp:spPr>
        <a:xfrm>
          <a:off x="3708514" y="166705"/>
          <a:ext cx="1123634" cy="1021486"/>
        </a:xfrm>
        <a:prstGeom prst="ellipse">
          <a:avLst/>
        </a:prstGeom>
        <a:solidFill>
          <a:schemeClr val="accent1">
            <a:lumMod val="20000"/>
            <a:lumOff val="8000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Having a parent with Mental health and/or substance misuse issues</a:t>
          </a:r>
        </a:p>
      </dsp:txBody>
      <dsp:txXfrm>
        <a:off x="3873066" y="316298"/>
        <a:ext cx="794530" cy="722300"/>
      </dsp:txXfrm>
    </dsp:sp>
    <dsp:sp modelId="{53C2E589-0028-449B-A82E-4EB71BD53121}">
      <dsp:nvSpPr>
        <dsp:cNvPr id="0" name=""/>
        <dsp:cNvSpPr/>
      </dsp:nvSpPr>
      <dsp:spPr>
        <a:xfrm rot="20762069">
          <a:off x="4832774" y="398479"/>
          <a:ext cx="52922" cy="26503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833009" y="453401"/>
        <a:ext cx="37045" cy="1590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56F42-ECC8-0849-A42A-511C2AA7B511}" type="datetimeFigureOut">
              <a:rPr lang="en-US" smtClean="0"/>
              <a:t>6/15/2022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E4177-BBDD-4F4E-9CC9-06BD7C3306E5}" type="slidenum">
              <a:rPr lang="en-US" smtClean="0"/>
              <a:t>‹#›</a:t>
            </a:fld>
            <a:endParaRPr lang="en-US" dirty="0"/>
          </a:p>
        </p:txBody>
      </p:sp>
    </p:spTree>
    <p:extLst>
      <p:ext uri="{BB962C8B-B14F-4D97-AF65-F5344CB8AC3E}">
        <p14:creationId xmlns:p14="http://schemas.microsoft.com/office/powerpoint/2010/main" val="2437476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E4177-BBDD-4F4E-9CC9-06BD7C3306E5}" type="slidenum">
              <a:rPr lang="en-US" smtClean="0"/>
              <a:t>1</a:t>
            </a:fld>
            <a:endParaRPr lang="en-US" dirty="0"/>
          </a:p>
        </p:txBody>
      </p:sp>
    </p:spTree>
    <p:extLst>
      <p:ext uri="{BB962C8B-B14F-4D97-AF65-F5344CB8AC3E}">
        <p14:creationId xmlns:p14="http://schemas.microsoft.com/office/powerpoint/2010/main" val="124070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6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Ray</a:t>
            </a:r>
          </a:p>
          <a:p>
            <a:r>
              <a:rPr lang="en-GB" dirty="0"/>
              <a:t>Impact of Use of Pornography There is growing concern that viewing adult pornography can have an impact on young people’s sexual behaviour, especially young people under the age of 1377 . Exposure to pornography is increasingly being identified as a contributory factor in the emergence of HSB78. This resonates with wider concerns around the extent to which children have access, or are exposed, to online sexual and or violent material79 .</a:t>
            </a:r>
          </a:p>
          <a:p>
            <a:r>
              <a:rPr lang="en-GB" dirty="0"/>
              <a:t>Evidence suggests that children and young people who are educated about online pornography during sex education classes are less likely to be negatively influenced by online pornography than those who have had no lesson on the topic.</a:t>
            </a:r>
          </a:p>
          <a:p>
            <a:endParaRPr lang="en-GB" dirty="0"/>
          </a:p>
          <a:p>
            <a:r>
              <a:rPr lang="en-GB" dirty="0"/>
              <a:t>Hollis and Belton, 2017,  HALT, 2019 Reluctance to challenge attitudes and practices.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69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Michelle</a:t>
            </a:r>
          </a:p>
          <a:p>
            <a:pPr algn="ctr"/>
            <a:r>
              <a:rPr lang="en-GB" sz="1200" b="1" u="sng" dirty="0"/>
              <a:t>Unconscious bias – can negatively impact how adults respond to child abuse (IICSA, 2020)</a:t>
            </a:r>
          </a:p>
          <a:p>
            <a:r>
              <a:rPr lang="en-GB" sz="1200" b="1" dirty="0">
                <a:latin typeface="Verdana" panose="020B0604030504040204" pitchFamily="34" charset="0"/>
                <a:ea typeface="Verdana" panose="020B0604030504040204" pitchFamily="34" charset="0"/>
              </a:rPr>
              <a:t>Adultification bias </a:t>
            </a:r>
            <a:r>
              <a:rPr lang="en-GB" sz="1200" dirty="0">
                <a:latin typeface="Verdana" panose="020B0604030504040204" pitchFamily="34" charset="0"/>
                <a:ea typeface="Verdana" panose="020B0604030504040204" pitchFamily="34" charset="0"/>
              </a:rPr>
              <a:t>which perceives children as being streetwise, grown up and less vulnerable than other children. Children can be viewed as a threat than needing support (Davis and Marsh, 2020; Georgetown Law Centre on Poverty and Inequality, 2019)</a:t>
            </a:r>
          </a:p>
          <a:p>
            <a:r>
              <a:rPr lang="en-GB" sz="1200" b="1" dirty="0">
                <a:latin typeface="Verdana" panose="020B0604030504040204" pitchFamily="34" charset="0"/>
                <a:ea typeface="Verdana" panose="020B0604030504040204" pitchFamily="34" charset="0"/>
              </a:rPr>
              <a:t>Overlooking child protection concerns </a:t>
            </a:r>
            <a:r>
              <a:rPr lang="en-GB" sz="1200" dirty="0">
                <a:latin typeface="Verdana" panose="020B0604030504040204" pitchFamily="34" charset="0"/>
                <a:ea typeface="Verdana" panose="020B0604030504040204" pitchFamily="34" charset="0"/>
              </a:rPr>
              <a:t>about Black, Asian and Minoritised ethinc communities, or not taking them as seriously as they would for children from other communities. Dismissing behaviours or practices as ‘culture’ and not taking protective action (IICSA, 2020)</a:t>
            </a:r>
          </a:p>
          <a:p>
            <a:r>
              <a:rPr lang="en-GB" sz="1200" b="1" dirty="0">
                <a:latin typeface="Verdana" panose="020B0604030504040204" pitchFamily="34" charset="0"/>
                <a:ea typeface="Verdana" panose="020B0604030504040204" pitchFamily="34" charset="0"/>
              </a:rPr>
              <a:t>Worrying about being perceived to be racist or insensitive </a:t>
            </a:r>
            <a:r>
              <a:rPr lang="en-GB" sz="1200" dirty="0">
                <a:latin typeface="Verdana" panose="020B0604030504040204" pitchFamily="34" charset="0"/>
                <a:ea typeface="Verdana" panose="020B0604030504040204" pitchFamily="34" charset="0"/>
              </a:rPr>
              <a:t>if concerns are raised. Fears about stereotyping, can lead to attempts to not acknowledge another person’s race or ethnicity. Resulting in a ‘universal’ approach being applied to all families that fails to understand parenting practices and beliefs within the family and culture (SCRA,2017)</a:t>
            </a:r>
          </a:p>
          <a:p>
            <a:r>
              <a:rPr lang="en-GB" sz="1200" b="1" u="sng" dirty="0">
                <a:latin typeface="Verdana" panose="020B0604030504040204" pitchFamily="34" charset="0"/>
                <a:ea typeface="Verdana" panose="020B0604030504040204" pitchFamily="34" charset="0"/>
              </a:rPr>
              <a:t>The impact of unconscious bias on children, families and communities</a:t>
            </a:r>
          </a:p>
          <a:p>
            <a:r>
              <a:rPr lang="en-GB" sz="1200" b="1" dirty="0">
                <a:latin typeface="Verdana" panose="020B0604030504040204" pitchFamily="34" charset="0"/>
                <a:ea typeface="Verdana" panose="020B0604030504040204" pitchFamily="34" charset="0"/>
              </a:rPr>
              <a:t> Unhelpful cultural stereotypes, unconscious bias and racism can lead to missed opportunities to identify and respond appropriately to child sexual abuse.  They also make it more difficult for individuals in ethnic minority communities to disclose and speak up about child sexual abuse</a:t>
            </a:r>
            <a:endParaRPr lang="en-GB" sz="1200" b="1" u="sng" dirty="0">
              <a:latin typeface="Verdana" panose="020B0604030504040204" pitchFamily="34" charset="0"/>
              <a:ea typeface="Verdana" panose="020B0604030504040204" pitchFamily="34" charset="0"/>
            </a:endParaRPr>
          </a:p>
          <a:p>
            <a:r>
              <a:rPr lang="en-GB" sz="1200" dirty="0">
                <a:latin typeface="Verdana" panose="020B0604030504040204" pitchFamily="34" charset="0"/>
                <a:ea typeface="Verdana" panose="020B0604030504040204" pitchFamily="34" charset="0"/>
              </a:rPr>
              <a:t>Black and dual heritage/mixed-race children are disproportionately represented within the youth justice system (Ministry of Justice and Youth Justice Board for England and Wales, 2021).</a:t>
            </a:r>
          </a:p>
          <a:p>
            <a:r>
              <a:rPr lang="en-GB" sz="1200" dirty="0">
                <a:latin typeface="Verdana" panose="020B0604030504040204" pitchFamily="34" charset="0"/>
                <a:ea typeface="Verdana" panose="020B0604030504040204" pitchFamily="34" charset="0"/>
              </a:rPr>
              <a:t>There are higher than average rates of exclusion amongst Children from Black Caribbean, Gypsy, Traveller and Roma communities. With lower than average rates amongst other communities. Exclusion from school can lead to long – term negative outcomes </a:t>
            </a:r>
            <a:r>
              <a:rPr lang="en-GB" sz="1100" dirty="0">
                <a:latin typeface="Verdana" panose="020B0604030504040204" pitchFamily="34" charset="0"/>
                <a:ea typeface="Verdana" panose="020B0604030504040204" pitchFamily="34" charset="0"/>
              </a:rPr>
              <a:t>(SecEd, 2018, Department for Education (DfE), 2020).</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Unconcious bias – </a:t>
            </a:r>
          </a:p>
          <a:p>
            <a:r>
              <a:rPr lang="en-GB" sz="1200" b="0" i="0" kern="1200" dirty="0">
                <a:solidFill>
                  <a:schemeClr val="tx1"/>
                </a:solidFill>
                <a:effectLst/>
                <a:latin typeface="+mn-lt"/>
                <a:ea typeface="+mn-ea"/>
                <a:cs typeface="+mn-cs"/>
              </a:rPr>
              <a:t>Unconscious bias might take the form of:</a:t>
            </a:r>
          </a:p>
          <a:p>
            <a:r>
              <a:rPr lang="en-GB" sz="1200" b="0" i="0" kern="1200" dirty="0">
                <a:solidFill>
                  <a:schemeClr val="tx1"/>
                </a:solidFill>
                <a:effectLst/>
                <a:latin typeface="+mn-lt"/>
                <a:ea typeface="+mn-ea"/>
                <a:cs typeface="+mn-cs"/>
              </a:rPr>
              <a:t>racist stereotypes</a:t>
            </a:r>
          </a:p>
          <a:p>
            <a:r>
              <a:rPr lang="en-GB" sz="1200" b="0" i="0" kern="1200" dirty="0">
                <a:solidFill>
                  <a:schemeClr val="tx1"/>
                </a:solidFill>
                <a:effectLst/>
                <a:latin typeface="+mn-lt"/>
                <a:ea typeface="+mn-ea"/>
                <a:cs typeface="+mn-cs"/>
              </a:rPr>
              <a:t>confirmation bias (seeking or favouring information that confirms your existing beliefs)</a:t>
            </a:r>
          </a:p>
          <a:p>
            <a:r>
              <a:rPr lang="en-GB" sz="1200" b="0" i="0" kern="1200" dirty="0">
                <a:solidFill>
                  <a:schemeClr val="tx1"/>
                </a:solidFill>
                <a:effectLst/>
                <a:latin typeface="+mn-lt"/>
                <a:ea typeface="+mn-ea"/>
                <a:cs typeface="+mn-cs"/>
              </a:rPr>
              <a:t>judging people according to first impressions.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example, practitioners may sometimes have preconceived concerns about whether a child’s parents or carers are legal immigrants (IICSA, 2020). By focusing on the parents’ residency rather than their child’s welfare, practitioners might not consider the lived experience of that child and miss indicators of abuse.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Unconscious bias examples – interpreting behaviour differently depending on ethnicity, examples – if Black or Asian and other minoritiesed communities show fear around family members, this maybe interpreted as a sign of repect and not an indicator of abuse (SCRA, 2017)</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Criminal justice system </a:t>
            </a:r>
          </a:p>
          <a:p>
            <a:r>
              <a:rPr lang="en-GB" sz="1200" b="0" i="0" kern="1200" dirty="0">
                <a:solidFill>
                  <a:schemeClr val="tx1"/>
                </a:solidFill>
                <a:effectLst/>
                <a:latin typeface="+mn-lt"/>
                <a:ea typeface="+mn-ea"/>
                <a:cs typeface="+mn-cs"/>
              </a:rPr>
              <a:t>There are many complex reasons for this disparity between groups of children (Lammy Review, 2017). One reason might be that Black and mixed-race children are sometimes adultified and held to a more mature standard of behaviour than their peers. This might lead to children receiving a criminal justice response from the adults around them, rather than a child protection response (Davis and Marsh, 2020).</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Different types of abuse maybe connected with specific groups – black children are more street wise, premesquiecs, South Asian males target only white females for sexual abuse. </a:t>
            </a:r>
          </a:p>
          <a:p>
            <a:r>
              <a:rPr lang="en-GB" sz="1200" b="0" i="0" kern="1200" dirty="0">
                <a:solidFill>
                  <a:schemeClr val="tx1"/>
                </a:solidFill>
                <a:effectLst/>
                <a:latin typeface="+mn-lt"/>
                <a:ea typeface="+mn-ea"/>
                <a:cs typeface="+mn-cs"/>
              </a:rPr>
              <a:t>Leading to accounts of abuse being missed or discredited, if they don’t fit the stereotype held by the practitioners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Adultifiation –</a:t>
            </a:r>
          </a:p>
          <a:p>
            <a:r>
              <a:rPr lang="en-GB" sz="1200" b="0" i="0" kern="1200" dirty="0">
                <a:solidFill>
                  <a:schemeClr val="tx1"/>
                </a:solidFill>
                <a:effectLst/>
                <a:latin typeface="+mn-lt"/>
                <a:ea typeface="+mn-ea"/>
                <a:cs typeface="+mn-cs"/>
              </a:rPr>
              <a:t>Children who have been adultified might also be perceived as having more understanding of their actions and the consequences of their actions. For example, an analysis of case reviews found that practitioners assumed Black boys who were involved in gangs would be able to protect themselves from harm, even after they had been reported missing from home or care. This resulted in the practitioners not acting to protect the boys from sexual exploitation, youth violence and drug and alcohol misuse (Bernard and Harris, 2019).</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91E4177-BBDD-4F4E-9CC9-06BD7C3306E5}" type="slidenum">
              <a:rPr lang="en-US" smtClean="0"/>
              <a:t>12</a:t>
            </a:fld>
            <a:endParaRPr lang="en-US" dirty="0"/>
          </a:p>
        </p:txBody>
      </p:sp>
    </p:spTree>
    <p:extLst>
      <p:ext uri="{BB962C8B-B14F-4D97-AF65-F5344CB8AC3E}">
        <p14:creationId xmlns:p14="http://schemas.microsoft.com/office/powerpoint/2010/main" val="757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t>Ray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t>Physical abuse history - There had been complaints made by AJ and a sibling of physical abuse within the home. Social Care decided there was no evidence and AJ was not believed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AJ was diagnosed with Autistic Spectrum Disorder .  This diagnosis was not been accepted by Health Services in the UK, the family had limited documentation and what they was not compatible with the UK requirements . </a:t>
            </a:r>
          </a:p>
          <a:p>
            <a:pPr marL="0" lvl="0" indent="0" algn="ctr" defTabSz="355600">
              <a:lnSpc>
                <a:spcPct val="90000"/>
              </a:lnSpc>
              <a:spcBef>
                <a:spcPct val="0"/>
              </a:spcBef>
              <a:spcAft>
                <a:spcPct val="35000"/>
              </a:spcAft>
              <a:buNone/>
            </a:pPr>
            <a:endParaRPr lang="en-US" sz="1200" kern="1200" dirty="0"/>
          </a:p>
          <a:p>
            <a:pPr marL="0" lvl="0" indent="0" algn="ctr" defTabSz="355600">
              <a:lnSpc>
                <a:spcPct val="90000"/>
              </a:lnSpc>
              <a:spcBef>
                <a:spcPct val="0"/>
              </a:spcBef>
              <a:spcAft>
                <a:spcPct val="35000"/>
              </a:spcAft>
              <a:buNone/>
            </a:pPr>
            <a:r>
              <a:rPr lang="en-US" sz="1200" dirty="0"/>
              <a:t>AJ </a:t>
            </a:r>
            <a:r>
              <a:rPr lang="en-US" sz="1200" kern="1200" dirty="0"/>
              <a:t>Witnessed violence and death as a young child.</a:t>
            </a:r>
          </a:p>
          <a:p>
            <a:pPr marL="0" lvl="0" indent="0" algn="ctr" defTabSz="355600">
              <a:lnSpc>
                <a:spcPct val="90000"/>
              </a:lnSpc>
              <a:spcBef>
                <a:spcPct val="0"/>
              </a:spcBef>
              <a:spcAft>
                <a:spcPct val="35000"/>
              </a:spcAft>
              <a:buNone/>
            </a:pPr>
            <a:r>
              <a:rPr lang="en-US" sz="1200" kern="1200" dirty="0"/>
              <a:t> The outcome of a Trauma Symptom Checklist For Children Analysis identified that AJ was showing signs of Post Traumatic Stress Disorder</a:t>
            </a:r>
            <a:r>
              <a:rPr lang="en-US" sz="1000" kern="1200" dirty="0"/>
              <a:t>.</a:t>
            </a:r>
          </a:p>
          <a:p>
            <a:pPr marL="0" lvl="0" indent="0" algn="ctr" defTabSz="355600">
              <a:lnSpc>
                <a:spcPct val="90000"/>
              </a:lnSpc>
              <a:spcBef>
                <a:spcPct val="0"/>
              </a:spcBef>
              <a:spcAft>
                <a:spcPct val="35000"/>
              </a:spcAft>
              <a:buNone/>
            </a:pPr>
            <a:endParaRPr lang="en-US" sz="1000" kern="1200" dirty="0"/>
          </a:p>
          <a:p>
            <a:pPr marL="0" marR="0" lvl="0" indent="0" algn="ctr" defTabSz="355600" rtl="0" eaLnBrk="1" fontAlgn="auto" latinLnBrk="0" hangingPunct="1">
              <a:lnSpc>
                <a:spcPct val="90000"/>
              </a:lnSpc>
              <a:spcBef>
                <a:spcPct val="0"/>
              </a:spcBef>
              <a:spcAft>
                <a:spcPct val="35000"/>
              </a:spcAft>
              <a:buClrTx/>
              <a:buSzTx/>
              <a:buFontTx/>
              <a:buNone/>
              <a:tabLst/>
              <a:defRPr/>
            </a:pPr>
            <a:r>
              <a:rPr lang="en-US" sz="1000" kern="1200" dirty="0"/>
              <a:t>Exposure and excessive use of Pornography – AJ began accessing Pornography daily from the age of 10 years, whilst legal it included sex with family members (step siblings). </a:t>
            </a:r>
          </a:p>
          <a:p>
            <a:pPr marL="0" lvl="0" indent="0" algn="ctr" defTabSz="355600">
              <a:lnSpc>
                <a:spcPct val="90000"/>
              </a:lnSpc>
              <a:spcBef>
                <a:spcPct val="0"/>
              </a:spcBef>
              <a:spcAft>
                <a:spcPct val="35000"/>
              </a:spcAft>
              <a:buNone/>
            </a:pPr>
            <a:endParaRPr lang="en-US" sz="1000" kern="1200" dirty="0"/>
          </a:p>
          <a:p>
            <a:pPr marL="0" marR="0" lvl="0" indent="0" algn="ctr" defTabSz="355600" rtl="0" eaLnBrk="1" fontAlgn="auto" latinLnBrk="0" hangingPunct="1">
              <a:lnSpc>
                <a:spcPct val="90000"/>
              </a:lnSpc>
              <a:spcBef>
                <a:spcPct val="0"/>
              </a:spcBef>
              <a:spcAft>
                <a:spcPct val="35000"/>
              </a:spcAft>
              <a:buClrTx/>
              <a:buSzTx/>
              <a:buFontTx/>
              <a:buNone/>
              <a:tabLst/>
              <a:defRPr/>
            </a:pPr>
            <a:r>
              <a:rPr lang="en-US" sz="1000" kern="1200" dirty="0"/>
              <a:t>Exposure and excessive use of Pornography – AJ began accessing Pornography daily from the age of 10 years, whilst legal it included sex with family members (step siblings). </a:t>
            </a:r>
          </a:p>
          <a:p>
            <a:pPr marL="0" lvl="0" indent="0" algn="ctr" defTabSz="355600">
              <a:lnSpc>
                <a:spcPct val="90000"/>
              </a:lnSpc>
              <a:spcBef>
                <a:spcPct val="0"/>
              </a:spcBef>
              <a:spcAft>
                <a:spcPct val="35000"/>
              </a:spcAft>
              <a:buNone/>
            </a:pPr>
            <a:endParaRPr lang="en-US" sz="10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28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a:ea typeface="+mn-ea"/>
                <a:cs typeface="+mn-cs"/>
              </a:rPr>
              <a:t>Ray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1200" b="0" i="0" u="none" strike="noStrike" kern="1200" cap="none" spc="0" normalizeH="0" baseline="0" noProof="0" dirty="0">
                <a:ln>
                  <a:noFill/>
                </a:ln>
                <a:solidFill>
                  <a:prstClr val="black"/>
                </a:solidFill>
                <a:effectLst/>
                <a:uLnTx/>
                <a:uFillTx/>
                <a:latin typeface="Gill Sans MT" panose="020B0502020104020203"/>
                <a:ea typeface="+mn-ea"/>
                <a:cs typeface="+mn-cs"/>
              </a:rPr>
              <a:t>While shame and stigma surround child sexual abuse across all communities, participants identified this as a specific factor influencing how child sexual abuse is responded to within ethnic minority communities. Participants from a range of ethnic groups described how shame and stigma associated with child sexual abuse contribute to a code of silence on child sexual abuse within their communities. Shame and stigma can act as drivers of responses to child sexual abuse that seek to preserve honour rather than to meet the needs of the victim and survivor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pPr>
              <a:lnSpc>
                <a:spcPct val="100000"/>
              </a:lnSpc>
              <a:buClrTx/>
            </a:pPr>
            <a:r>
              <a:rPr lang="en-GB" sz="1200" dirty="0">
                <a:solidFill>
                  <a:prstClr val="black"/>
                </a:solidFill>
                <a:latin typeface="Helvetica" panose="020B0604020202020204" pitchFamily="34" charset="0"/>
                <a:cs typeface="Helvetica" panose="020B0604020202020204" pitchFamily="34" charset="0"/>
              </a:rPr>
              <a:t>Understanding the whole family is important, their roles, values and expectations </a:t>
            </a:r>
          </a:p>
          <a:p>
            <a:pPr>
              <a:lnSpc>
                <a:spcPct val="100000"/>
              </a:lnSpc>
              <a:buClrTx/>
            </a:pPr>
            <a:r>
              <a:rPr lang="en-GB" sz="1200" dirty="0">
                <a:solidFill>
                  <a:prstClr val="black"/>
                </a:solidFill>
                <a:latin typeface="Helvetica" panose="020B0604020202020204" pitchFamily="34" charset="0"/>
                <a:cs typeface="Helvetica" panose="020B0604020202020204" pitchFamily="34" charset="0"/>
              </a:rPr>
              <a:t>Working with interpreters is essential – good practice to identify language barriers at the start and have a plan to work around these, keep the same interpreter that the child and family are comfortable with, interpreters can be a great source of support and information, they can also bring additional challenges </a:t>
            </a:r>
          </a:p>
          <a:p>
            <a:pPr>
              <a:lnSpc>
                <a:spcPct val="100000"/>
              </a:lnSpc>
              <a:buClrTx/>
            </a:pPr>
            <a:r>
              <a:rPr lang="en-GB" sz="1200" dirty="0">
                <a:solidFill>
                  <a:prstClr val="black"/>
                </a:solidFill>
                <a:latin typeface="Helvetica" panose="020B0604020202020204" pitchFamily="34" charset="0"/>
                <a:cs typeface="Helvetica" panose="020B0604020202020204" pitchFamily="34" charset="0"/>
              </a:rPr>
              <a:t>Young people and their families have not been offered or referred to services to support them with past trauma and/or mental health problems. This can be compounded by their diagnosis received in the Middle East or African country not being accepted in the UK. </a:t>
            </a:r>
            <a:r>
              <a:rPr lang="en-GB" sz="1200" i="1" dirty="0">
                <a:solidFill>
                  <a:prstClr val="black"/>
                </a:solidFill>
                <a:latin typeface="Helvetica" panose="020B0604020202020204" pitchFamily="34" charset="0"/>
                <a:cs typeface="Helvetica" panose="020B0604020202020204" pitchFamily="34" charset="0"/>
              </a:rPr>
              <a:t>Unresolved / unknown past trauma </a:t>
            </a:r>
          </a:p>
          <a:p>
            <a:pPr>
              <a:lnSpc>
                <a:spcPct val="100000"/>
              </a:lnSpc>
              <a:buClrTx/>
            </a:pPr>
            <a:r>
              <a:rPr lang="en-GB" sz="1200" dirty="0">
                <a:latin typeface="Helvetica" panose="020B0604020202020204" pitchFamily="34" charset="0"/>
                <a:cs typeface="Helvetica" panose="020B0604020202020204" pitchFamily="34" charset="0"/>
              </a:rPr>
              <a:t>C</a:t>
            </a:r>
            <a:r>
              <a:rPr lang="en-GB" sz="1200" i="1" dirty="0">
                <a:latin typeface="Helvetica" panose="020B0604020202020204" pitchFamily="34" charset="0"/>
                <a:cs typeface="Helvetica" panose="020B0604020202020204" pitchFamily="34" charset="0"/>
              </a:rPr>
              <a:t>ultural barriers and norms – relationships, masculinity, purity (delete below)</a:t>
            </a:r>
            <a:r>
              <a:rPr lang="en-GB" sz="1200" dirty="0">
                <a:latin typeface="Helvetica" panose="020B0604020202020204" pitchFamily="34" charset="0"/>
                <a:cs typeface="Helvetica" panose="020B0604020202020204" pitchFamily="34" charset="0"/>
              </a:rPr>
              <a:t>   to forming appropriate intermate relationships with others: dating is forbidden, lacking in social skills and confidence needed to find a partner, questioning their sexuality and other reasons linked to racism, class and caste.</a:t>
            </a:r>
          </a:p>
          <a:p>
            <a:pPr>
              <a:lnSpc>
                <a:spcPct val="100000"/>
              </a:lnSpc>
              <a:buClrTx/>
            </a:pPr>
            <a:r>
              <a:rPr lang="en-GB" sz="1200" dirty="0">
                <a:latin typeface="Helvetica" panose="020B0604020202020204" pitchFamily="34" charset="0"/>
                <a:cs typeface="Helvetica" panose="020B0604020202020204" pitchFamily="34" charset="0"/>
              </a:rPr>
              <a:t>young people maybe responding to stereotypes and perceived culture norms around masculinity and purity to inform how they should behaviour towards females or be treated by males </a:t>
            </a:r>
          </a:p>
          <a:p>
            <a:pPr>
              <a:lnSpc>
                <a:spcPct val="100000"/>
              </a:lnSpc>
              <a:buClrTx/>
            </a:pPr>
            <a:r>
              <a:rPr lang="en-GB" sz="1200" i="1" dirty="0">
                <a:latin typeface="Helvetica" panose="020B0604020202020204" pitchFamily="34" charset="0"/>
                <a:cs typeface="Helvetica" panose="020B0604020202020204" pitchFamily="34" charset="0"/>
              </a:rPr>
              <a:t>Racism and aggravating factors </a:t>
            </a:r>
          </a:p>
          <a:p>
            <a:pPr>
              <a:lnSpc>
                <a:spcPct val="100000"/>
              </a:lnSpc>
              <a:buClrTx/>
            </a:pPr>
            <a:r>
              <a:rPr lang="en-GB" sz="1200" dirty="0">
                <a:latin typeface="Helvetica" panose="020B0604020202020204" pitchFamily="34" charset="0"/>
                <a:cs typeface="Helvetica" panose="020B0604020202020204" pitchFamily="34" charset="0"/>
              </a:rPr>
              <a:t>When anti social behaviour including racism is experienced within their communities a lack of affordable and suitable private or social housing can prevent families from being able to find safety</a:t>
            </a:r>
          </a:p>
          <a:p>
            <a:pPr>
              <a:lnSpc>
                <a:spcPct val="100000"/>
              </a:lnSpc>
              <a:buClrTx/>
            </a:pPr>
            <a:r>
              <a:rPr lang="en-GB" sz="1200" dirty="0">
                <a:solidFill>
                  <a:prstClr val="black"/>
                </a:solidFill>
                <a:latin typeface="Helvetica" panose="020B0604020202020204" pitchFamily="34" charset="0"/>
                <a:cs typeface="Helvetica" panose="020B0604020202020204" pitchFamily="34" charset="0"/>
              </a:rPr>
              <a:t>Experiences of racial bullying are not believed or not taken seriously by parents, teachers and others</a:t>
            </a:r>
          </a:p>
          <a:p>
            <a:pPr>
              <a:lnSpc>
                <a:spcPct val="100000"/>
              </a:lnSpc>
              <a:buClrTx/>
            </a:pPr>
            <a:r>
              <a:rPr lang="en-GB" sz="1200" dirty="0">
                <a:latin typeface="Helvetica" panose="020B0604020202020204" pitchFamily="34" charset="0"/>
                <a:cs typeface="Helvetica" panose="020B0604020202020204" pitchFamily="34" charset="0"/>
              </a:rPr>
              <a:t>Professiuonal responses and infleubce of unconscious bias The responses of professionals can vary from very punitive and risk adverse to minimising and unconcerned based on stereotypes and unconscious bias </a:t>
            </a:r>
          </a:p>
          <a:p>
            <a:r>
              <a:rPr lang="en-GB" sz="1200" i="1" dirty="0">
                <a:latin typeface="Helvetica" panose="020B0604020202020204" pitchFamily="34" charset="0"/>
                <a:cs typeface="Helvetica" panose="020B0604020202020204" pitchFamily="34" charset="0"/>
              </a:rPr>
              <a:t>Shame, stigma and family honour</a:t>
            </a:r>
            <a:r>
              <a:rPr lang="en-GB" sz="1200" dirty="0">
                <a:latin typeface="Helvetica" panose="020B0604020202020204" pitchFamily="34" charset="0"/>
                <a:cs typeface="Helvetica" panose="020B0604020202020204" pitchFamily="34" charset="0"/>
              </a:rPr>
              <a:t> can lead to a code of silence about child sexual abuse, Shame and stigma can act as drivers of responses to child sexual abuse that seek to preserve honour rather than to meet the needs of the victim and survivor.</a:t>
            </a:r>
          </a:p>
          <a:p>
            <a:r>
              <a:rPr lang="en-GB" sz="1100" i="1" dirty="0">
                <a:latin typeface="Helvetica" panose="020B0604020202020204" pitchFamily="34" charset="0"/>
                <a:cs typeface="Helvetica" panose="020B0604020202020204" pitchFamily="34" charset="0"/>
              </a:rPr>
              <a:t>Accessibility – prior experiences of services </a:t>
            </a:r>
            <a:r>
              <a:rPr lang="en-GB" sz="1100" dirty="0">
                <a:latin typeface="Helvetica" panose="020B0604020202020204" pitchFamily="34" charset="0"/>
                <a:cs typeface="Helvetica" panose="020B0604020202020204" pitchFamily="34" charset="0"/>
              </a:rPr>
              <a:t> if an agency or organisation isn’t culturally diverse, this may be off-putting to people from Black, Asian and minoritised ethnic communities (IICSA, 2020) Children and adults from Black, Asian and minoritised ethnic communities may not have had positive experiences with ‘official’ agencies in the past. This can change their perceptions of whether practitioners can help and support them, and cause them to be suspicious or fearful of future interactions.</a:t>
            </a:r>
          </a:p>
          <a:p>
            <a:pPr>
              <a:lnSpc>
                <a:spcPct val="100000"/>
              </a:lnSpc>
              <a:buClrTx/>
            </a:pPr>
            <a:endParaRPr lang="en-GB" sz="1200" dirty="0">
              <a:latin typeface="Helvetica" panose="020B0604020202020204" pitchFamily="34" charset="0"/>
              <a:cs typeface="Helvetica" panose="020B0604020202020204" pitchFamily="34" charset="0"/>
            </a:endParaRPr>
          </a:p>
          <a:p>
            <a:pPr>
              <a:lnSpc>
                <a:spcPct val="100000"/>
              </a:lnSpc>
              <a:buClrTx/>
            </a:pPr>
            <a:endParaRPr lang="en-GB" sz="800" dirty="0">
              <a:latin typeface="Helvetica" panose="020B0604020202020204" pitchFamily="34" charset="0"/>
              <a:cs typeface="Helvetica" panose="020B0604020202020204" pitchFamily="34" charset="0"/>
            </a:endParaRPr>
          </a:p>
          <a:p>
            <a:pPr marL="0" indent="0">
              <a:lnSpc>
                <a:spcPct val="100000"/>
              </a:lnSpc>
              <a:buClrTx/>
              <a:buNone/>
            </a:pPr>
            <a:endParaRPr lang="en-GB" sz="800" dirty="0">
              <a:latin typeface="Helvetica" panose="020B0604020202020204" pitchFamily="34" charset="0"/>
              <a:cs typeface="Helvetica" panose="020B0604020202020204" pitchFamily="34" charset="0"/>
            </a:endParaRPr>
          </a:p>
          <a:p>
            <a:pPr marL="0" indent="0">
              <a:lnSpc>
                <a:spcPct val="100000"/>
              </a:lnSpc>
              <a:buClrTx/>
              <a:buNone/>
            </a:pPr>
            <a:r>
              <a:rPr lang="en-GB" sz="800" dirty="0">
                <a:latin typeface="Helvetica" panose="020B0604020202020204" pitchFamily="34" charset="0"/>
                <a:cs typeface="Helvetica" panose="020B0604020202020204" pitchFamily="34" charset="0"/>
              </a:rPr>
              <a:t> </a:t>
            </a:r>
          </a:p>
          <a:p>
            <a:pPr marL="0" lvl="0" indent="0">
              <a:lnSpc>
                <a:spcPct val="100000"/>
              </a:lnSpc>
              <a:buClrTx/>
              <a:buNone/>
            </a:pPr>
            <a:endParaRPr lang="en-GB" sz="800" dirty="0">
              <a:solidFill>
                <a:prstClr val="black"/>
              </a:solidFill>
              <a:latin typeface="Helvetica" panose="020B0604020202020204" pitchFamily="34" charset="0"/>
              <a:cs typeface="Helvetica" panose="020B0604020202020204" pitchFamily="34" charset="0"/>
            </a:endParaRPr>
          </a:p>
          <a:p>
            <a:pPr marL="0" lvl="0" indent="0">
              <a:buClrTx/>
              <a:buNone/>
            </a:pPr>
            <a:endParaRPr lang="en-GB" sz="800" dirty="0">
              <a:solidFill>
                <a:prstClr val="black"/>
              </a:solidFill>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91E4177-BBDD-4F4E-9CC9-06BD7C3306E5}" type="slidenum">
              <a:rPr lang="en-US" smtClean="0"/>
              <a:t>14</a:t>
            </a:fld>
            <a:endParaRPr lang="en-US" dirty="0"/>
          </a:p>
        </p:txBody>
      </p:sp>
    </p:spTree>
    <p:extLst>
      <p:ext uri="{BB962C8B-B14F-4D97-AF65-F5344CB8AC3E}">
        <p14:creationId xmlns:p14="http://schemas.microsoft.com/office/powerpoint/2010/main" val="355894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NSPCC-Regular" panose="020F0503030202060203" pitchFamily="34" charset="0"/>
              </a:rPr>
              <a:t>Michelle </a:t>
            </a:r>
          </a:p>
          <a:p>
            <a:r>
              <a:rPr lang="en-GB" b="0" i="0" dirty="0">
                <a:solidFill>
                  <a:srgbClr val="000000"/>
                </a:solidFill>
                <a:effectLst/>
                <a:latin typeface="NSPCC-Regular" panose="020F0503030202060203" pitchFamily="34" charset="0"/>
              </a:rPr>
              <a:t>Cultural competence means being able to work effectively with people from different backgrounds, valuing diversity, being aware of personal assumptions and biases and thinking about how to overcome barriers (Larson and Bradshaw, 2017). Rather than focusing on someone’s knowledge of a specific culture, cultural competency highlights interpersonal skills such as openness, respect and willingness to learn</a:t>
            </a:r>
            <a:endParaRPr lang="en-GB" dirty="0"/>
          </a:p>
        </p:txBody>
      </p:sp>
      <p:sp>
        <p:nvSpPr>
          <p:cNvPr id="4" name="Slide Number Placeholder 3"/>
          <p:cNvSpPr>
            <a:spLocks noGrp="1"/>
          </p:cNvSpPr>
          <p:nvPr>
            <p:ph type="sldNum" sz="quarter" idx="10"/>
          </p:nvPr>
        </p:nvSpPr>
        <p:spPr/>
        <p:txBody>
          <a:bodyPr/>
          <a:lstStyle/>
          <a:p>
            <a:fld id="{F91E4177-BBDD-4F4E-9CC9-06BD7C3306E5}" type="slidenum">
              <a:rPr lang="en-US" smtClean="0"/>
              <a:t>15</a:t>
            </a:fld>
            <a:endParaRPr lang="en-US" dirty="0"/>
          </a:p>
        </p:txBody>
      </p:sp>
    </p:spTree>
    <p:extLst>
      <p:ext uri="{BB962C8B-B14F-4D97-AF65-F5344CB8AC3E}">
        <p14:creationId xmlns:p14="http://schemas.microsoft.com/office/powerpoint/2010/main" val="305412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NSPCC-Regular" panose="020F0503030202060203" pitchFamily="34" charset="0"/>
              </a:rPr>
              <a:t>Michelle</a:t>
            </a:r>
          </a:p>
          <a:p>
            <a:pPr marL="0" indent="0">
              <a:buNone/>
            </a:pPr>
            <a:r>
              <a:rPr lang="en-GB" dirty="0">
                <a:solidFill>
                  <a:srgbClr val="000000"/>
                </a:solidFill>
                <a:latin typeface="NSPCC-Regular" panose="020F0503030202060203" pitchFamily="34" charset="0"/>
              </a:rPr>
              <a:t>When working with people from a Black, Asian and minoritised ethnic community, keep an open and inquisitive mind. Don’t compare their culture to other cultures or your own. Aim to build up a non-judgemental knowledge of the community’s dynamics, which will help you work with children and adults sensitively and appropriately (Duncan, A and Norfolk Safeguarding Partnership Board, 2020). Ways to do this can include:</a:t>
            </a:r>
          </a:p>
          <a:p>
            <a:r>
              <a:rPr lang="en-GB" dirty="0">
                <a:solidFill>
                  <a:srgbClr val="000000"/>
                </a:solidFill>
                <a:latin typeface="NSPCC-Regular" panose="020F0503030202060203" pitchFamily="34" charset="0"/>
              </a:rPr>
              <a:t>acknowledging and challenging any preconceptions you have about the community you are working with</a:t>
            </a:r>
          </a:p>
          <a:p>
            <a:r>
              <a:rPr lang="en-GB" dirty="0">
                <a:solidFill>
                  <a:srgbClr val="000000"/>
                </a:solidFill>
                <a:latin typeface="NSPCC-Regular" panose="020F0503030202060203" pitchFamily="34" charset="0"/>
              </a:rPr>
              <a:t>asking about the community’s cultural traditions and values</a:t>
            </a:r>
          </a:p>
          <a:p>
            <a:r>
              <a:rPr lang="en-GB" dirty="0">
                <a:solidFill>
                  <a:srgbClr val="000000"/>
                </a:solidFill>
                <a:latin typeface="NSPCC-Regular" panose="020F0503030202060203" pitchFamily="34" charset="0"/>
              </a:rPr>
              <a:t>attending events in the community and build a good working relationship with those in positions of influence and power</a:t>
            </a:r>
          </a:p>
          <a:p>
            <a:r>
              <a:rPr lang="en-GB" dirty="0">
                <a:solidFill>
                  <a:srgbClr val="000000"/>
                </a:solidFill>
                <a:latin typeface="NSPCC-Regular" panose="020F0503030202060203" pitchFamily="34" charset="0"/>
              </a:rPr>
              <a:t>finding out about the community's specific needs and what services are most relevant</a:t>
            </a:r>
          </a:p>
          <a:p>
            <a:r>
              <a:rPr lang="en-GB" dirty="0">
                <a:solidFill>
                  <a:srgbClr val="000000"/>
                </a:solidFill>
                <a:latin typeface="NSPCC-Regular" panose="020F0503030202060203" pitchFamily="34" charset="0"/>
              </a:rPr>
              <a:t>exploring the lived experience of each family you work with by asking questions about what their culture means to them.</a:t>
            </a:r>
          </a:p>
          <a:p>
            <a:r>
              <a:rPr lang="en-GB" dirty="0">
                <a:solidFill>
                  <a:srgbClr val="000000"/>
                </a:solidFill>
                <a:latin typeface="NSPCC-Regular" panose="020F0503030202060203" pitchFamily="34" charset="0"/>
              </a:rPr>
              <a:t>For example, faith plays an important role in the lives of many children and communities, so it’s important to make sure you understand the dynamics of a child’s and family’s religious background. Ask open questions about what their faith means to them and how it affects their daily life.</a:t>
            </a:r>
          </a:p>
          <a:p>
            <a:endParaRPr lang="en-GB" dirty="0"/>
          </a:p>
          <a:p>
            <a:pPr algn="l"/>
            <a:endParaRPr lang="en-GB" b="1" i="0" dirty="0">
              <a:solidFill>
                <a:srgbClr val="000000"/>
              </a:solidFill>
              <a:effectLst/>
              <a:latin typeface="NSPCC-Regular" panose="020F0503030202060203" pitchFamily="34" charset="0"/>
            </a:endParaRPr>
          </a:p>
          <a:p>
            <a:pPr algn="l"/>
            <a:endParaRPr lang="en-GB" b="1" i="0" dirty="0">
              <a:solidFill>
                <a:srgbClr val="000000"/>
              </a:solidFill>
              <a:effectLst/>
              <a:latin typeface="NSPCC-Regular" panose="020F0503030202060203" pitchFamily="34" charset="0"/>
            </a:endParaRPr>
          </a:p>
          <a:p>
            <a:pPr algn="l"/>
            <a:r>
              <a:rPr lang="en-GB" b="0" i="0" dirty="0">
                <a:solidFill>
                  <a:srgbClr val="000000"/>
                </a:solidFill>
                <a:effectLst/>
                <a:latin typeface="NSPCC-Regular" panose="020F0503030202060203" pitchFamily="34" charset="0"/>
              </a:rPr>
              <a:t>Find out how people in a community define their identity and culture. This will help you to build trust and minimise the risk of causing offence. Use specific terms to refer to the communities and backgrounds of the children and families you’re working with instead of generalised terms of acronyms such as BME or BAME. Generalised terms do not reflect specific groups and people, and are unlikely to be used by individuals to describe themselves (Community Care, 2019).</a:t>
            </a:r>
          </a:p>
          <a:p>
            <a:pPr algn="l"/>
            <a:r>
              <a:rPr lang="en-GB" b="0" i="0" dirty="0">
                <a:solidFill>
                  <a:srgbClr val="000000"/>
                </a:solidFill>
                <a:effectLst/>
                <a:latin typeface="NSPCC-Regular" panose="020F0503030202060203" pitchFamily="34" charset="0"/>
              </a:rPr>
              <a:t>Make sure you understand the language and rites of passage in a community. For example, in some Gypsy, traveller and Roma communities ‘running away’ is a traditional marriage practice where children leave their community and return married. Understanding this will help practitioners carry out fully informed risk assessments and respond proportionately to any concerns.</a:t>
            </a:r>
          </a:p>
          <a:p>
            <a:pPr algn="l"/>
            <a:r>
              <a:rPr lang="en-GB" b="0" i="0" dirty="0">
                <a:solidFill>
                  <a:srgbClr val="000000"/>
                </a:solidFill>
                <a:effectLst/>
                <a:latin typeface="NSPCC-Regular" panose="020F0503030202060203" pitchFamily="34" charset="0"/>
              </a:rPr>
              <a:t>Find respectful solutions to differences in cultural practices. If you’re discussing a harmful practice which the community considers to be protective, bear this in mind and speak with respect. But remember you must also be honest about the impact of child abuse and act immediately if you have any child protection concerns.</a:t>
            </a:r>
          </a:p>
          <a:p>
            <a:endParaRPr lang="en-GB" dirty="0"/>
          </a:p>
        </p:txBody>
      </p:sp>
      <p:sp>
        <p:nvSpPr>
          <p:cNvPr id="4" name="Slide Number Placeholder 3"/>
          <p:cNvSpPr>
            <a:spLocks noGrp="1"/>
          </p:cNvSpPr>
          <p:nvPr>
            <p:ph type="sldNum" sz="quarter" idx="10"/>
          </p:nvPr>
        </p:nvSpPr>
        <p:spPr/>
        <p:txBody>
          <a:bodyPr/>
          <a:lstStyle/>
          <a:p>
            <a:fld id="{F91E4177-BBDD-4F4E-9CC9-06BD7C3306E5}" type="slidenum">
              <a:rPr lang="en-US" smtClean="0"/>
              <a:t>16</a:t>
            </a:fld>
            <a:endParaRPr lang="en-US" dirty="0"/>
          </a:p>
        </p:txBody>
      </p:sp>
    </p:spTree>
    <p:extLst>
      <p:ext uri="{BB962C8B-B14F-4D97-AF65-F5344CB8AC3E}">
        <p14:creationId xmlns:p14="http://schemas.microsoft.com/office/powerpoint/2010/main" val="1896503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Spencer</a:t>
            </a:r>
          </a:p>
          <a:p>
            <a:r>
              <a:rPr lang="en-GB" dirty="0"/>
              <a:t>interdependence (Alcock, 2015)</a:t>
            </a:r>
          </a:p>
          <a:p>
            <a:r>
              <a:rPr lang="en-US" dirty="0"/>
              <a:t>Want to get across we are not saying charity sector superior, rather than looking at distinctiveness and difference instead consider interdependent roles joint approaches </a:t>
            </a:r>
          </a:p>
          <a:p>
            <a:r>
              <a:rPr lang="en-US" b="1" dirty="0"/>
              <a:t>Ray</a:t>
            </a:r>
          </a:p>
          <a:p>
            <a:r>
              <a:rPr lang="en-US" dirty="0"/>
              <a:t>Consider charity integral to community multi-sector  responses </a:t>
            </a:r>
          </a:p>
          <a:p>
            <a:r>
              <a:rPr lang="en-US" dirty="0"/>
              <a:t>Community involvement (primary, secondary, tertiary) primary services delivered by communities. </a:t>
            </a:r>
          </a:p>
          <a:p>
            <a:r>
              <a:rPr lang="en-US" b="1" dirty="0"/>
              <a:t>Michelle </a:t>
            </a:r>
          </a:p>
          <a:p>
            <a:r>
              <a:rPr lang="en-US" dirty="0"/>
              <a:t>Collaborating with existing services </a:t>
            </a:r>
          </a:p>
          <a:p>
            <a:r>
              <a:rPr lang="en-US" dirty="0"/>
              <a:t>Primary and secondary services best placed to offer support if given knowledge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17</a:t>
            </a:fld>
            <a:endParaRPr lang="en-US" dirty="0"/>
          </a:p>
        </p:txBody>
      </p:sp>
    </p:spTree>
    <p:extLst>
      <p:ext uri="{BB962C8B-B14F-4D97-AF65-F5344CB8AC3E}">
        <p14:creationId xmlns:p14="http://schemas.microsoft.com/office/powerpoint/2010/main" val="391777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Spencer</a:t>
            </a:r>
          </a:p>
          <a:p>
            <a:r>
              <a:rPr lang="en-GB" dirty="0"/>
              <a:t>interdependence (Alcock, 2015)</a:t>
            </a:r>
          </a:p>
          <a:p>
            <a:r>
              <a:rPr lang="en-US" dirty="0"/>
              <a:t>Want to get across we are not saying charity sector superior, rather than looking at distinctiveness and difference instead consider interdependent roles joint approaches </a:t>
            </a:r>
          </a:p>
          <a:p>
            <a:r>
              <a:rPr lang="en-US" b="1" dirty="0"/>
              <a:t>Ray</a:t>
            </a:r>
          </a:p>
          <a:p>
            <a:r>
              <a:rPr lang="en-US" dirty="0"/>
              <a:t>Consider charity integral to community multi-sector  responses </a:t>
            </a:r>
          </a:p>
          <a:p>
            <a:r>
              <a:rPr lang="en-US" dirty="0"/>
              <a:t>Community involvement (primary, secondary, tertiary) primary services delivered by communities. </a:t>
            </a:r>
          </a:p>
          <a:p>
            <a:r>
              <a:rPr lang="en-US" b="1" dirty="0"/>
              <a:t>Michelle </a:t>
            </a:r>
          </a:p>
          <a:p>
            <a:r>
              <a:rPr lang="en-US" dirty="0"/>
              <a:t>Collaborating with existing services </a:t>
            </a:r>
          </a:p>
          <a:p>
            <a:r>
              <a:rPr lang="en-US" dirty="0"/>
              <a:t>Primary and secondary services best placed to offer support if given knowledge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18</a:t>
            </a:fld>
            <a:endParaRPr lang="en-US" dirty="0"/>
          </a:p>
        </p:txBody>
      </p:sp>
    </p:spTree>
    <p:extLst>
      <p:ext uri="{BB962C8B-B14F-4D97-AF65-F5344CB8AC3E}">
        <p14:creationId xmlns:p14="http://schemas.microsoft.com/office/powerpoint/2010/main" val="90396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Michelle</a:t>
            </a:r>
          </a:p>
          <a:p>
            <a:r>
              <a:rPr lang="en-GB" dirty="0"/>
              <a:t>Charities a ‘catch-all’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Variety of terms used. Third sector, voluntary sector. not-for-profit’ and is not government controlled.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US – known as third sector, UK – voluntary sector. Terms now merging, third sector commonplace and encompasses </a:t>
            </a:r>
            <a:r>
              <a:rPr lang="en-GB" sz="1200" b="0" i="0" dirty="0">
                <a:solidFill>
                  <a:srgbClr val="2B2B2E"/>
                </a:solidFill>
                <a:effectLst/>
                <a:latin typeface="Merriweather" panose="020B0604020202020204" pitchFamily="2" charset="0"/>
              </a:rPr>
              <a:t>voluntary and community organisations, charities, social enterprises, cooperatives and mutuals. Some argue not a coherent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B2B2E"/>
                </a:solidFill>
                <a:effectLst/>
                <a:latin typeface="Merriweather" panose="020B0604020202020204" pitchFamily="2" charset="0"/>
              </a:rPr>
              <a:t>Presentation specific to charities working with SSA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Traditionally, it has occupied a ‘third space’ and sits between the public and private sectors – boundaries less distinct gov. funding of charities. </a:t>
            </a:r>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2</a:t>
            </a:fld>
            <a:endParaRPr lang="en-US" dirty="0"/>
          </a:p>
        </p:txBody>
      </p:sp>
    </p:spTree>
    <p:extLst>
      <p:ext uri="{BB962C8B-B14F-4D97-AF65-F5344CB8AC3E}">
        <p14:creationId xmlns:p14="http://schemas.microsoft.com/office/powerpoint/2010/main" val="159338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Incest previously a religious offence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Scotland – C16th law of incest was based on the Incest Act 1567 which incorporated into Scots criminal law chapter 18 of the Book of Leviticus Book of Leviticus – The Lord spoke unto Moses saying…”Thou shalt not discover the shame of thy [e]sister…whether she be born at home or born without”</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London SPCC, later NSPCC campaigning led to the Prevention of Cruelty to, and Protection of, Children Act 1889</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First act of parliament for the prevention of cruelty to children, commonly known as the ‘children's charter’ was passed. Enabled the state to intervene, for the first time, in relations between parents and children. Police could arrest anyone found ill-treating a child, and enter a home if a child was thought to be in danger</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All cases of cruelty to children reported to the Met and City of London Police handled by NSPCC</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Retain statutory powers in Children Act 1989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NSPCC authorised persons status s.31 CA89 and s.49 Children (Northern Ireland) Order 1995</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1908: Punishment of Incest Act (E&amp;W) made sexual abuse within families a matter for state jurisdiction rather than intervention by the clergy.</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Incest specifically intercourse rather than other forms of sexual behaviour; it is heterosexual and defined by the relationship which already exists between offender and victim.</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Some overlap between incest and CSA</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Brother-sister incest recognised and reported in early studies (Gibbens et al., 1978 – around 1/5</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dirty="0">
                <a:effectLst/>
                <a:latin typeface="Calibri" panose="020F0502020204030204" pitchFamily="34" charset="0"/>
                <a:ea typeface="Calibri" panose="020F0502020204030204" pitchFamily="34" charset="0"/>
                <a:cs typeface="Times New Roman" panose="02020603050405020304" pitchFamily="18" charset="0"/>
              </a:rPr>
              <a:t> of incest offences in 1961 (charged and guilty) brother-sister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Incest Act (Scotland) 1567 updated 1986 and consolidated 1995. - main piece of legislation which regulates the law of incest in Scotland.</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Rape Crisis movement – increased recognition of incest, influence on changes in law e.g. rape in marriage has been recognised in law in the UK, and oral and anal penetration have been included in the definition of rape</a:t>
            </a: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Cleveland scandal – moral panic collapse of family – shone light on familial CSA, health led CSA no longer stranger danger and involved middle class families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effectLst/>
                <a:latin typeface="Calibri" panose="020F0502020204030204" pitchFamily="34" charset="0"/>
                <a:ea typeface="Calibri" panose="020F0502020204030204" pitchFamily="34" charset="0"/>
                <a:cs typeface="Times New Roman" panose="02020603050405020304" pitchFamily="18" charset="0"/>
              </a:rPr>
              <a:t>Monumental report NCH Enquiry HSB shone light on extent of sexual abuse by other C&amp;YP and need for assessment and treatment provisions.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Recognition of role and importance of voluntary services in HSB provision with Committee recommending DoH and Home Office as brokers of services provided by LA, Health, and voluntary sector.</a:t>
            </a: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1992 Young Abuser’s Project Eileen Vizard – continues today as NCATS joint NSPCC &amp; health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Sexual Offences Act 2003 – incest removed from law, definition broadened replaced with familial child sex offences or sex with adult relative.</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Northern Ireland (Sexual Offences Order, 2008): Sexual activity with a child family member (art. 32)</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Sexual offences against children committed by children or young persons (art. 20)</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3</a:t>
            </a:fld>
            <a:endParaRPr lang="en-US" dirty="0"/>
          </a:p>
        </p:txBody>
      </p:sp>
    </p:spTree>
    <p:extLst>
      <p:ext uri="{BB962C8B-B14F-4D97-AF65-F5344CB8AC3E}">
        <p14:creationId xmlns:p14="http://schemas.microsoft.com/office/powerpoint/2010/main" val="14293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HSB focus, Support for victims of SSA = Rape Crisis England &amp; Wales and Rape Crisis Scotland, and also NI – some HSB services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Glebe House, Friends Therapeutic Community Trust, Quakers. Not-for-profit (e.g G-MAP), and private sector (e.g. community - Polaris, SWAAY, residential - Woodlands) HSB provision acknowledged but not part of this discussion.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Voluntary sector organisations across the UK provide primary, secondary and tertiary services to prevent all HSB. Mostly tertiary, a lot less primary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3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Distinct social value </a:t>
            </a:r>
          </a:p>
          <a:p>
            <a:r>
              <a:rPr lang="en-GB" b="0" i="1" dirty="0">
                <a:solidFill>
                  <a:srgbClr val="202122"/>
                </a:solidFill>
                <a:effectLst/>
                <a:latin typeface="Arial" panose="020B0604020202020204" pitchFamily="34" charset="0"/>
              </a:rPr>
              <a:t>The Forms of Capital</a:t>
            </a:r>
            <a:r>
              <a:rPr lang="en-GB" b="0" i="0" dirty="0">
                <a:solidFill>
                  <a:srgbClr val="202122"/>
                </a:solidFill>
                <a:effectLst/>
                <a:latin typeface="Arial" panose="020B0604020202020204" pitchFamily="34" charset="0"/>
              </a:rPr>
              <a:t>, Pierre Bourdieu distinguishes between three forms of capital: economic capital, cultural capital and social capital</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Approaches – whole family work (importance in HSB, specifically SSA, partnership e.g. B’s joint work model with YOT, NCATS and Together for Childhood in Plymouth (CSA prevention). Hybridisation – increasingly charities delivering state-funded services. Fill gaps in provision (otherwise unmet)/innovative service development and approaches. (See Venn diagram)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rPr>
              <a:t>Income – grants, additional funding e.g. Junction </a:t>
            </a:r>
          </a:p>
          <a:p>
            <a:r>
              <a:rPr lang="en-GB" b="0" i="0" dirty="0">
                <a:solidFill>
                  <a:srgbClr val="202122"/>
                </a:solidFill>
                <a:effectLst/>
                <a:latin typeface="Arial" panose="020B0604020202020204" pitchFamily="34" charset="0"/>
              </a:rPr>
              <a:t>Non-statutory/independence – Distinct from market and state. ‘Government recognises that the key to the sector’s success is its independence from Government.’ </a:t>
            </a:r>
          </a:p>
          <a:p>
            <a:r>
              <a:rPr lang="en-GB" b="0" i="0" dirty="0">
                <a:solidFill>
                  <a:srgbClr val="202122"/>
                </a:solidFill>
                <a:effectLst/>
                <a:latin typeface="Arial" panose="020B0604020202020204" pitchFamily="34" charset="0"/>
              </a:rPr>
              <a:t>Non-statutory role in SSA, more balancing relationship with families importance for therapeutic work</a:t>
            </a:r>
            <a:endParaRPr lang="en-GB" b="1" i="0" dirty="0">
              <a:solidFill>
                <a:srgbClr val="202122"/>
              </a:solidFill>
              <a:effectLst/>
              <a:latin typeface="Arial" panose="020B0604020202020204" pitchFamily="34" charset="0"/>
            </a:endParaRPr>
          </a:p>
          <a:p>
            <a:pPr>
              <a:lnSpc>
                <a:spcPct val="107000"/>
              </a:lnSpc>
              <a:spcAft>
                <a:spcPts val="800"/>
              </a:spcAft>
            </a:pPr>
            <a:r>
              <a:rPr lang="en-GB" b="0" i="0" dirty="0">
                <a:solidFill>
                  <a:srgbClr val="202122"/>
                </a:solidFill>
                <a:effectLst/>
                <a:latin typeface="Arial" panose="020B0604020202020204" pitchFamily="34" charset="0"/>
              </a:rPr>
              <a:t>Specialism – rather than generic teams, focus on specialist area of HSB . Importance in this complex and challenging area of work. Perhaps impossible to achieve in generic role. </a:t>
            </a:r>
            <a:r>
              <a:rPr lang="en-GB" sz="1800" b="0" i="0" dirty="0">
                <a:solidFill>
                  <a:srgbClr val="202122"/>
                </a:solidFill>
                <a:effectLst/>
                <a:latin typeface="Calibri" panose="020F0502020204030204" pitchFamily="34" charset="0"/>
                <a:cs typeface="Times New Roman" panose="02020603050405020304" pitchFamily="18" charset="0"/>
              </a:rPr>
              <a:t>V</a:t>
            </a:r>
            <a:r>
              <a:rPr lang="en-GB" sz="1800" dirty="0">
                <a:effectLst/>
                <a:latin typeface="Calibri" panose="020F0502020204030204" pitchFamily="34" charset="0"/>
                <a:ea typeface="Calibri" panose="020F0502020204030204" pitchFamily="34" charset="0"/>
                <a:cs typeface="Times New Roman" panose="02020603050405020304" pitchFamily="18" charset="0"/>
              </a:rPr>
              <a:t>ol. orgs. ‘are good at meeting special needs or responding to niche areas of provision because they have significant expertise’ and ‘are an independent voice (Bolton, 2003)</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provide innovative services to people with specialist or more complex needs that other sectors are unable to meet (Bolton, 2003)</a:t>
            </a:r>
          </a:p>
          <a:p>
            <a:endParaRPr lang="en-GB" b="0" i="0" dirty="0">
              <a:solidFill>
                <a:srgbClr val="202122"/>
              </a:solidFill>
              <a:effectLst/>
              <a:latin typeface="Arial" panose="020B0604020202020204" pitchFamily="34" charset="0"/>
            </a:endParaRPr>
          </a:p>
          <a:p>
            <a:r>
              <a:rPr lang="en-GB" b="0" i="0" dirty="0">
                <a:solidFill>
                  <a:srgbClr val="202122"/>
                </a:solidFill>
                <a:effectLst/>
                <a:latin typeface="Arial" panose="020B0604020202020204" pitchFamily="34" charset="0"/>
              </a:rPr>
              <a:t>Intervention focused – without statutory role more opportunities and time for direct work. But…importance of assessment </a:t>
            </a:r>
            <a:r>
              <a:rPr lang="en-GB" b="1" i="0" dirty="0">
                <a:solidFill>
                  <a:srgbClr val="202122"/>
                </a:solidFill>
                <a:effectLst/>
                <a:latin typeface="Arial" panose="020B0604020202020204" pitchFamily="34" charset="0"/>
              </a:rPr>
              <a:t>AJ</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rPr>
              <a:t>Reputation and trust - </a:t>
            </a:r>
            <a:r>
              <a:rPr lang="en-GB" sz="1800" dirty="0">
                <a:effectLst/>
                <a:latin typeface="Calibri" panose="020F0502020204030204" pitchFamily="34" charset="0"/>
                <a:ea typeface="Calibri" panose="020F0502020204030204" pitchFamily="34" charset="0"/>
                <a:cs typeface="Times New Roman" panose="02020603050405020304" pitchFamily="18" charset="0"/>
              </a:rPr>
              <a:t>Hansmann (1980) more trusted than other types of organisations, especially provider-user power imbalances </a:t>
            </a:r>
          </a:p>
          <a:p>
            <a:r>
              <a:rPr lang="en-GB" b="0" i="0" dirty="0">
                <a:solidFill>
                  <a:srgbClr val="202122"/>
                </a:solidFill>
                <a:effectLst/>
                <a:latin typeface="Arial" panose="020B0604020202020204" pitchFamily="34" charset="0"/>
              </a:rPr>
              <a:t>Advocates of change – SSA in multi-agency meetings (e.g. specialist knowledge, not influenced by LA resource considerations, e.g. </a:t>
            </a:r>
            <a:r>
              <a:rPr lang="en-GB" b="1" i="0" dirty="0">
                <a:solidFill>
                  <a:srgbClr val="202122"/>
                </a:solidFill>
                <a:effectLst/>
                <a:latin typeface="Arial" panose="020B0604020202020204" pitchFamily="34" charset="0"/>
              </a:rPr>
              <a:t>AJ</a:t>
            </a:r>
            <a:r>
              <a:rPr lang="en-GB" b="0" i="0" dirty="0">
                <a:solidFill>
                  <a:srgbClr val="202122"/>
                </a:solidFill>
                <a:effectLst/>
                <a:latin typeface="Arial" panose="020B0604020202020204" pitchFamily="34" charset="0"/>
              </a:rPr>
              <a:t>). Wider: influences public policy and services, campaigns/awareness of emerging issues.</a:t>
            </a:r>
          </a:p>
          <a:p>
            <a:r>
              <a:rPr lang="en-GB" b="0" i="0" dirty="0">
                <a:solidFill>
                  <a:srgbClr val="202122"/>
                </a:solidFill>
                <a:effectLst/>
                <a:latin typeface="Arial" panose="020B0604020202020204" pitchFamily="34" charset="0"/>
              </a:rPr>
              <a:t>Multi-disciplinary – e.g. NCATS health, systemic psychotherapy. Barnardos’ </a:t>
            </a:r>
          </a:p>
          <a:p>
            <a:endParaRPr lang="en-GB" b="0" i="0" dirty="0">
              <a:solidFill>
                <a:srgbClr val="202122"/>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5</a:t>
            </a:fld>
            <a:endParaRPr lang="en-US" dirty="0"/>
          </a:p>
        </p:txBody>
      </p:sp>
    </p:spTree>
    <p:extLst>
      <p:ext uri="{BB962C8B-B14F-4D97-AF65-F5344CB8AC3E}">
        <p14:creationId xmlns:p14="http://schemas.microsoft.com/office/powerpoint/2010/main" val="395906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in terms of capital Bourdieu</a:t>
            </a:r>
          </a:p>
          <a:p>
            <a:r>
              <a:rPr lang="en-GB" dirty="0"/>
              <a:t>Capital not just money.</a:t>
            </a:r>
            <a:r>
              <a:rPr lang="en-GB" b="0" i="0" dirty="0">
                <a:solidFill>
                  <a:schemeClr val="tx1"/>
                </a:solidFill>
                <a:effectLst/>
                <a:latin typeface="+mn-lt"/>
              </a:rPr>
              <a:t> </a:t>
            </a:r>
            <a:r>
              <a:rPr lang="en-GB" b="0" i="1" dirty="0">
                <a:solidFill>
                  <a:srgbClr val="202122"/>
                </a:solidFill>
                <a:effectLst/>
                <a:latin typeface="Arial" panose="020B0604020202020204" pitchFamily="34" charset="0"/>
              </a:rPr>
              <a:t>The Forms of Capital</a:t>
            </a:r>
            <a:r>
              <a:rPr lang="en-GB" b="0" i="0" dirty="0">
                <a:solidFill>
                  <a:srgbClr val="202122"/>
                </a:solidFill>
                <a:effectLst/>
                <a:latin typeface="Arial" panose="020B0604020202020204" pitchFamily="34" charset="0"/>
              </a:rPr>
              <a:t>, Pierre Bourdieu distinguishes between three forms of capital: economic capital, cultural capital and social capital. The more capital, the more powerful. </a:t>
            </a:r>
            <a:endParaRPr lang="en-GB" dirty="0"/>
          </a:p>
        </p:txBody>
      </p:sp>
      <p:sp>
        <p:nvSpPr>
          <p:cNvPr id="4" name="Slide Number Placeholder 3"/>
          <p:cNvSpPr>
            <a:spLocks noGrp="1"/>
          </p:cNvSpPr>
          <p:nvPr>
            <p:ph type="sldNum" sz="quarter" idx="5"/>
          </p:nvPr>
        </p:nvSpPr>
        <p:spPr/>
        <p:txBody>
          <a:bodyPr/>
          <a:lstStyle/>
          <a:p>
            <a:fld id="{F91E4177-BBDD-4F4E-9CC9-06BD7C3306E5}" type="slidenum">
              <a:rPr lang="en-US" smtClean="0"/>
              <a:t>6</a:t>
            </a:fld>
            <a:endParaRPr lang="en-US" dirty="0"/>
          </a:p>
        </p:txBody>
      </p:sp>
    </p:spTree>
    <p:extLst>
      <p:ext uri="{BB962C8B-B14F-4D97-AF65-F5344CB8AC3E}">
        <p14:creationId xmlns:p14="http://schemas.microsoft.com/office/powerpoint/2010/main" val="268852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Spencer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Status (cf. CP social work, less influence and whilst can advise and recommend, decisions made by statutory sector, sometimes at odds)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Funding – some precarity as a hallmark of third sector, exacerbated by austerity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Funding can be uncertain – impacts on job security and resultant impact on children and families.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Sources of funding on prevailing issues e.g. CCE/CSE high agenda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Longer-term planning and service design difficulties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Limits to how many children can work with – capacity determined by contracts and difficult to change at short notice demand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Contracting of services from government funding argued limits independence – agents of the state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Strengths of charity services described by and practitioners have been contested by some research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Diverse sector – even within one charity, HSB services in one part of the country may be funded and structured differently to those elsewhere. Makes it difficult to generalise what a typical charity sector HSB servicer looks like.</a:t>
            </a:r>
          </a:p>
          <a:p>
            <a:endParaRPr lang="en-GB" dirty="0"/>
          </a:p>
          <a:p>
            <a:r>
              <a:rPr lang="en-GB" dirty="0"/>
              <a:t>We’ve briefly seen what charity sector responses to SSA may look like, and now specific considerations working with for Black, Asian minority ethnic children and families, firstly looking at what we know about ethnicity SSA prevalence studies </a:t>
            </a:r>
          </a:p>
        </p:txBody>
      </p:sp>
      <p:sp>
        <p:nvSpPr>
          <p:cNvPr id="4" name="Slide Number Placeholder 3"/>
          <p:cNvSpPr>
            <a:spLocks noGrp="1"/>
          </p:cNvSpPr>
          <p:nvPr>
            <p:ph type="sldNum" sz="quarter" idx="5"/>
          </p:nvPr>
        </p:nvSpPr>
        <p:spPr/>
        <p:txBody>
          <a:bodyPr/>
          <a:lstStyle/>
          <a:p>
            <a:fld id="{F91E4177-BBDD-4F4E-9CC9-06BD7C3306E5}" type="slidenum">
              <a:rPr lang="en-US" smtClean="0"/>
              <a:t>7</a:t>
            </a:fld>
            <a:endParaRPr lang="en-US" dirty="0"/>
          </a:p>
        </p:txBody>
      </p:sp>
    </p:spTree>
    <p:extLst>
      <p:ext uri="{BB962C8B-B14F-4D97-AF65-F5344CB8AC3E}">
        <p14:creationId xmlns:p14="http://schemas.microsoft.com/office/powerpoint/2010/main" val="274014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Michelle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We know that children from Asian, Black families are under presented within children accessing social care in terms of Child In Need and Child protection. There are higher numbers of mixed heritage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Data is collected from Police, social care, health and education – They collect different information, and this can be difficult to draw any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When we were researching this presentation we found that in Serious Case reviews relating to HSB Ethnicity was often unknown, or not considered to be of any significance.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There is very little academic research into sibling sexual abuse generally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Even less into Black, Asian and minority ethnic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What research is available explores Child Sexual Abuse generally – this often includes adult survivor accounts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Data is not collected from Police, Social Care and Health on Sibling Sexual Abuse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 2021 Children in Need data included sexual abuse by a Child towards a Child for the first time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89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Composite case study. Different aspects of several cases referred to NSPCC and Barnardo’s. Anonymised, no identifying information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E4177-BBDD-4F4E-9CC9-06BD7C3306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23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04B7AC9D-CAAE-D54C-A570-2F423FAA09A7}"/>
              </a:ext>
            </a:extLst>
          </p:cNvPr>
          <p:cNvPicPr>
            <a:picLocks noChangeAspect="1"/>
          </p:cNvPicPr>
          <p:nvPr userDrawn="1"/>
        </p:nvPicPr>
        <p:blipFill>
          <a:blip r:embed="rId2"/>
          <a:stretch>
            <a:fillRect/>
          </a:stretch>
        </p:blipFill>
        <p:spPr>
          <a:xfrm>
            <a:off x="-16684" y="0"/>
            <a:ext cx="12208684" cy="5904854"/>
          </a:xfrm>
          <a:prstGeom prst="rect">
            <a:avLst/>
          </a:prstGeom>
        </p:spPr>
      </p:pic>
      <p:sp>
        <p:nvSpPr>
          <p:cNvPr id="2" name="Title 1">
            <a:extLst>
              <a:ext uri="{FF2B5EF4-FFF2-40B4-BE49-F238E27FC236}">
                <a16:creationId xmlns:a16="http://schemas.microsoft.com/office/drawing/2014/main" id="{00DE8B65-CBD2-4D44-B1C1-872C8B82770F}"/>
              </a:ext>
            </a:extLst>
          </p:cNvPr>
          <p:cNvSpPr>
            <a:spLocks noGrp="1"/>
          </p:cNvSpPr>
          <p:nvPr>
            <p:ph type="ctrTitle"/>
          </p:nvPr>
        </p:nvSpPr>
        <p:spPr>
          <a:xfrm>
            <a:off x="2340428" y="770388"/>
            <a:ext cx="9144000" cy="1267838"/>
          </a:xfrm>
          <a:prstGeom prst="rect">
            <a:avLst/>
          </a:prstGeom>
        </p:spPr>
        <p:txBody>
          <a:bodyPr anchor="t" anchorCtr="0">
            <a:normAutofit/>
          </a:bodyPr>
          <a:lstStyle>
            <a:lvl1pPr algn="r">
              <a:defRPr sz="5400" b="0" i="0">
                <a:solidFill>
                  <a:schemeClr val="bg1"/>
                </a:solidFill>
                <a:latin typeface="Helvetica" pitchFamily="2" charset="0"/>
              </a:defRPr>
            </a:lvl1pPr>
          </a:lstStyle>
          <a:p>
            <a:endParaRPr lang="en-US" dirty="0"/>
          </a:p>
        </p:txBody>
      </p:sp>
      <p:sp>
        <p:nvSpPr>
          <p:cNvPr id="13" name="Title 1">
            <a:extLst>
              <a:ext uri="{FF2B5EF4-FFF2-40B4-BE49-F238E27FC236}">
                <a16:creationId xmlns:a16="http://schemas.microsoft.com/office/drawing/2014/main" id="{F2BC8C20-8206-B848-888F-8E0E2FA89720}"/>
              </a:ext>
            </a:extLst>
          </p:cNvPr>
          <p:cNvSpPr txBox="1">
            <a:spLocks/>
          </p:cNvSpPr>
          <p:nvPr userDrawn="1"/>
        </p:nvSpPr>
        <p:spPr>
          <a:xfrm>
            <a:off x="5617029" y="5715683"/>
            <a:ext cx="5905499" cy="806673"/>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400" b="0" i="0" kern="1200">
                <a:solidFill>
                  <a:schemeClr val="bg1"/>
                </a:solidFill>
                <a:latin typeface="Helvetica" pitchFamily="2" charset="0"/>
                <a:ea typeface="+mj-ea"/>
                <a:cs typeface="+mj-cs"/>
              </a:defRPr>
            </a:lvl1pPr>
          </a:lstStyle>
          <a:p>
            <a:r>
              <a:rPr lang="en-GB" sz="4000" dirty="0">
                <a:solidFill>
                  <a:srgbClr val="142553"/>
                </a:solidFill>
              </a:rPr>
              <a:t>www.sarsas.org.uk/ssap</a:t>
            </a:r>
            <a:endParaRPr lang="en-US" sz="4000" dirty="0">
              <a:solidFill>
                <a:srgbClr val="142553"/>
              </a:solidFill>
            </a:endParaRPr>
          </a:p>
        </p:txBody>
      </p:sp>
      <p:pic>
        <p:nvPicPr>
          <p:cNvPr id="15" name="Picture 14" descr="Text&#10;&#10;Description automatically generated">
            <a:extLst>
              <a:ext uri="{FF2B5EF4-FFF2-40B4-BE49-F238E27FC236}">
                <a16:creationId xmlns:a16="http://schemas.microsoft.com/office/drawing/2014/main" id="{7088990B-A816-9246-B9DB-CB531F82DCAE}"/>
              </a:ext>
            </a:extLst>
          </p:cNvPr>
          <p:cNvPicPr>
            <a:picLocks noChangeAspect="1"/>
          </p:cNvPicPr>
          <p:nvPr userDrawn="1"/>
        </p:nvPicPr>
        <p:blipFill>
          <a:blip r:embed="rId3"/>
          <a:stretch>
            <a:fillRect/>
          </a:stretch>
        </p:blipFill>
        <p:spPr>
          <a:xfrm>
            <a:off x="397979" y="5016238"/>
            <a:ext cx="3596072" cy="1478904"/>
          </a:xfrm>
          <a:prstGeom prst="rect">
            <a:avLst/>
          </a:prstGeom>
        </p:spPr>
      </p:pic>
      <p:sp>
        <p:nvSpPr>
          <p:cNvPr id="5" name="Text Placeholder 4">
            <a:extLst>
              <a:ext uri="{FF2B5EF4-FFF2-40B4-BE49-F238E27FC236}">
                <a16:creationId xmlns:a16="http://schemas.microsoft.com/office/drawing/2014/main" id="{EEF6977A-7C63-974A-A829-1B10317B6A2E}"/>
              </a:ext>
            </a:extLst>
          </p:cNvPr>
          <p:cNvSpPr>
            <a:spLocks noGrp="1"/>
          </p:cNvSpPr>
          <p:nvPr>
            <p:ph type="body" sz="quarter" idx="10"/>
          </p:nvPr>
        </p:nvSpPr>
        <p:spPr>
          <a:xfrm>
            <a:off x="5764213" y="3344544"/>
            <a:ext cx="5719762" cy="717550"/>
          </a:xfrm>
        </p:spPr>
        <p:txBody>
          <a:bodyPr>
            <a:noAutofit/>
          </a:bodyPr>
          <a:lstStyle>
            <a:lvl1pPr marL="0" indent="0" algn="r">
              <a:buNone/>
              <a:defRPr sz="2400" b="1" i="0">
                <a:solidFill>
                  <a:schemeClr val="bg1"/>
                </a:solidFill>
                <a:latin typeface="Helvetica" pitchFamily="2" charset="0"/>
              </a:defRPr>
            </a:lvl1pPr>
            <a:lvl2pPr marL="457200" indent="0" algn="r">
              <a:buNone/>
              <a:defRPr sz="2400" b="1" i="0">
                <a:latin typeface="Helvetica" pitchFamily="2" charset="0"/>
              </a:defRPr>
            </a:lvl2pPr>
            <a:lvl3pPr marL="914400" indent="0" algn="r">
              <a:buNone/>
              <a:defRPr sz="2400" b="1" i="0">
                <a:latin typeface="Helvetica" pitchFamily="2" charset="0"/>
              </a:defRPr>
            </a:lvl3pPr>
            <a:lvl4pPr marL="1371600" indent="0" algn="r">
              <a:buNone/>
              <a:defRPr sz="2400" b="1" i="0">
                <a:latin typeface="Helvetica" pitchFamily="2" charset="0"/>
              </a:defRPr>
            </a:lvl4pPr>
            <a:lvl5pPr marL="1828800" indent="0" algn="r">
              <a:buNone/>
              <a:defRPr sz="2400" b="1" i="0">
                <a:latin typeface="Helvetica" pitchFamily="2" charset="0"/>
              </a:defRPr>
            </a:lvl5pPr>
          </a:lstStyle>
          <a:p>
            <a:pPr lvl="0"/>
            <a:r>
              <a:rPr lang="en-GB" dirty="0"/>
              <a:t>Click to edit Master text style</a:t>
            </a:r>
          </a:p>
          <a:p>
            <a:pPr lvl="1"/>
            <a:endParaRPr lang="en-US" dirty="0"/>
          </a:p>
        </p:txBody>
      </p:sp>
      <p:sp>
        <p:nvSpPr>
          <p:cNvPr id="14" name="Text Placeholder 4">
            <a:extLst>
              <a:ext uri="{FF2B5EF4-FFF2-40B4-BE49-F238E27FC236}">
                <a16:creationId xmlns:a16="http://schemas.microsoft.com/office/drawing/2014/main" id="{373A3A7C-2DC6-8D49-9965-CCDDF67DF73D}"/>
              </a:ext>
            </a:extLst>
          </p:cNvPr>
          <p:cNvSpPr>
            <a:spLocks noGrp="1"/>
          </p:cNvSpPr>
          <p:nvPr>
            <p:ph type="body" sz="quarter" idx="11"/>
          </p:nvPr>
        </p:nvSpPr>
        <p:spPr>
          <a:xfrm>
            <a:off x="5764213" y="2057458"/>
            <a:ext cx="5719762" cy="717550"/>
          </a:xfrm>
        </p:spPr>
        <p:txBody>
          <a:bodyPr>
            <a:noAutofit/>
          </a:bodyPr>
          <a:lstStyle>
            <a:lvl1pPr marL="0" indent="0" algn="r">
              <a:buNone/>
              <a:defRPr sz="2400" b="1" i="0">
                <a:solidFill>
                  <a:srgbClr val="CB5517"/>
                </a:solidFill>
                <a:latin typeface="Helvetica" pitchFamily="2" charset="0"/>
              </a:defRPr>
            </a:lvl1pPr>
            <a:lvl2pPr marL="457200" indent="0" algn="r">
              <a:buNone/>
              <a:defRPr sz="2400" b="1" i="0">
                <a:latin typeface="Helvetica" pitchFamily="2" charset="0"/>
              </a:defRPr>
            </a:lvl2pPr>
            <a:lvl3pPr marL="914400" indent="0" algn="r">
              <a:buNone/>
              <a:defRPr sz="2400" b="1" i="0">
                <a:latin typeface="Helvetica" pitchFamily="2" charset="0"/>
              </a:defRPr>
            </a:lvl3pPr>
            <a:lvl4pPr marL="1371600" indent="0" algn="r">
              <a:buNone/>
              <a:defRPr sz="2400" b="1" i="0">
                <a:latin typeface="Helvetica" pitchFamily="2" charset="0"/>
              </a:defRPr>
            </a:lvl4pPr>
            <a:lvl5pPr marL="1828800" indent="0" algn="r">
              <a:buNone/>
              <a:defRPr sz="2400" b="1" i="0">
                <a:latin typeface="Helvetica" pitchFamily="2" charset="0"/>
              </a:defRPr>
            </a:lvl5pPr>
          </a:lstStyle>
          <a:p>
            <a:pPr lvl="0"/>
            <a:r>
              <a:rPr lang="en-GB" dirty="0"/>
              <a:t>Click to edit Master text style</a:t>
            </a:r>
          </a:p>
          <a:p>
            <a:pPr lvl="1"/>
            <a:endParaRPr lang="en-US" dirty="0"/>
          </a:p>
        </p:txBody>
      </p:sp>
    </p:spTree>
    <p:extLst>
      <p:ext uri="{BB962C8B-B14F-4D97-AF65-F5344CB8AC3E}">
        <p14:creationId xmlns:p14="http://schemas.microsoft.com/office/powerpoint/2010/main" val="356561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Only">
    <p:bg>
      <p:bgRef idx="1001">
        <a:schemeClr val="bg1"/>
      </p:bgRef>
    </p:bg>
    <p:spTree>
      <p:nvGrpSpPr>
        <p:cNvPr id="1" name=""/>
        <p:cNvGrpSpPr/>
        <p:nvPr/>
      </p:nvGrpSpPr>
      <p:grpSpPr>
        <a:xfrm>
          <a:off x="0" y="0"/>
          <a:ext cx="0" cy="0"/>
          <a:chOff x="0" y="0"/>
          <a:chExt cx="0" cy="0"/>
        </a:xfrm>
      </p:grpSpPr>
      <p:pic>
        <p:nvPicPr>
          <p:cNvPr id="2" name="Picture 1" descr="DividerSlides_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 y="0"/>
            <a:ext cx="12235333" cy="6957392"/>
          </a:xfrm>
          <a:prstGeom prst="rect">
            <a:avLst/>
          </a:prstGeom>
        </p:spPr>
      </p:pic>
      <p:sp>
        <p:nvSpPr>
          <p:cNvPr id="12" name="Title 1"/>
          <p:cNvSpPr>
            <a:spLocks noGrp="1"/>
          </p:cNvSpPr>
          <p:nvPr>
            <p:ph type="title" hasCustomPrompt="1"/>
          </p:nvPr>
        </p:nvSpPr>
        <p:spPr>
          <a:xfrm>
            <a:off x="272126" y="1124744"/>
            <a:ext cx="6472269" cy="5544616"/>
          </a:xfrm>
          <a:prstGeom prst="rect">
            <a:avLst/>
          </a:prstGeom>
        </p:spPr>
        <p:txBody>
          <a:bodyPr/>
          <a:lstStyle>
            <a:lvl1pPr algn="l">
              <a:lnSpc>
                <a:spcPts val="5000"/>
              </a:lnSpc>
              <a:defRPr sz="5000" b="1" i="0" spc="-180">
                <a:solidFill>
                  <a:schemeClr val="accent1"/>
                </a:solidFill>
                <a:latin typeface="Verdana"/>
                <a:cs typeface="Verdana"/>
              </a:defRPr>
            </a:lvl1pPr>
          </a:lstStyle>
          <a:p>
            <a:r>
              <a:rPr lang="en-US" dirty="0"/>
              <a:t>Click </a:t>
            </a:r>
            <a:br>
              <a:rPr lang="en-US" dirty="0"/>
            </a:br>
            <a:r>
              <a:rPr lang="en-US" dirty="0"/>
              <a:t>to edit </a:t>
            </a:r>
            <a:br>
              <a:rPr lang="en-US" dirty="0"/>
            </a:br>
            <a:r>
              <a:rPr lang="en-US" dirty="0"/>
              <a:t>the main heading </a:t>
            </a:r>
            <a:br>
              <a:rPr lang="en-US" dirty="0"/>
            </a:br>
            <a:r>
              <a:rPr lang="en-US" dirty="0"/>
              <a:t>style</a:t>
            </a:r>
          </a:p>
        </p:txBody>
      </p:sp>
      <p:pic>
        <p:nvPicPr>
          <p:cNvPr id="13" name="Picture 12" descr="DottedLine.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0425963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chemeClr val="bg2"/>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dirty="0"/>
              <a:t>Click here to edit the 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2764228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bg>
      <p:bgRef idx="1001">
        <a:schemeClr val="bg1"/>
      </p:bgRef>
    </p:bg>
    <p:spTree>
      <p:nvGrpSpPr>
        <p:cNvPr id="1" name=""/>
        <p:cNvGrpSpPr/>
        <p:nvPr/>
      </p:nvGrpSpPr>
      <p:grpSpPr>
        <a:xfrm>
          <a:off x="0" y="0"/>
          <a:ext cx="0" cy="0"/>
          <a:chOff x="0" y="0"/>
          <a:chExt cx="0" cy="0"/>
        </a:xfrm>
      </p:grpSpPr>
      <p:pic>
        <p:nvPicPr>
          <p:cNvPr id="3" name="Picture 2" descr="DividerSlides_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9" y="0"/>
            <a:ext cx="12235333" cy="6957392"/>
          </a:xfrm>
          <a:prstGeom prst="rect">
            <a:avLst/>
          </a:prstGeom>
        </p:spPr>
      </p:pic>
      <p:sp>
        <p:nvSpPr>
          <p:cNvPr id="12" name="Title 1"/>
          <p:cNvSpPr>
            <a:spLocks noGrp="1"/>
          </p:cNvSpPr>
          <p:nvPr>
            <p:ph type="title" hasCustomPrompt="1"/>
          </p:nvPr>
        </p:nvSpPr>
        <p:spPr>
          <a:xfrm>
            <a:off x="272126" y="1124744"/>
            <a:ext cx="6472269"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a:t>
            </a:r>
            <a:br>
              <a:rPr lang="en-US" dirty="0"/>
            </a:br>
            <a:r>
              <a:rPr lang="en-US" dirty="0"/>
              <a:t>to edit </a:t>
            </a:r>
            <a:br>
              <a:rPr lang="en-US" dirty="0"/>
            </a:br>
            <a:r>
              <a:rPr lang="en-US" dirty="0"/>
              <a:t>the main heading </a:t>
            </a:r>
            <a:br>
              <a:rPr lang="en-US" dirty="0"/>
            </a:br>
            <a:r>
              <a:rPr lang="en-US" dirty="0"/>
              <a:t>style</a:t>
            </a:r>
          </a:p>
        </p:txBody>
      </p:sp>
      <p:pic>
        <p:nvPicPr>
          <p:cNvPr id="6" name="Picture 5" descr="DottedLine.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9884365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accent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 to edit the 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3965420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ra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1379" y="1349314"/>
            <a:ext cx="11470216" cy="4816536"/>
          </a:xfrm>
        </p:spPr>
        <p:txBody>
          <a:bodyPr/>
          <a:lstStyle>
            <a:lvl1pPr>
              <a:defRPr sz="1800" b="0" i="0" baseline="0">
                <a:latin typeface="Verdana"/>
                <a:cs typeface="Verdana"/>
              </a:defRPr>
            </a:lvl1pPr>
            <a:lvl2pPr marL="608013" marR="0" indent="-34290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a:lvl3pPr>
            <a:lvl4pPr>
              <a:defRPr/>
            </a:lvl4pPr>
            <a:lvl5pPr>
              <a:defRPr/>
            </a:lvl5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reptatatum</a:t>
            </a:r>
            <a:r>
              <a:rPr lang="en-US" dirty="0"/>
              <a:t> </a:t>
            </a:r>
            <a:r>
              <a:rPr lang="en-US" dirty="0" err="1"/>
              <a:t>remod</a:t>
            </a:r>
            <a:r>
              <a:rPr lang="en-US" dirty="0"/>
              <a:t> </a:t>
            </a:r>
            <a:r>
              <a:rPr lang="en-US" dirty="0" err="1"/>
              <a:t>undis</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5" name="Slide Number Placeholder 5"/>
          <p:cNvSpPr>
            <a:spLocks noGrp="1"/>
          </p:cNvSpPr>
          <p:nvPr>
            <p:ph type="sldNum" sz="quarter" idx="11"/>
          </p:nvPr>
        </p:nvSpPr>
        <p:spPr/>
        <p:txBody>
          <a:bodyPr/>
          <a:lstStyle>
            <a:lvl1pPr>
              <a:defRPr sz="1000" b="0" i="0">
                <a:latin typeface="Verdana"/>
                <a:cs typeface="Verdana"/>
              </a:defRPr>
            </a:lvl1pPr>
          </a:lstStyle>
          <a:p>
            <a:pPr>
              <a:defRPr/>
            </a:pPr>
            <a:fld id="{A862DA52-9B4A-4FC2-BFEF-9755C46DAB94}"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noFill/>
            <a:miter lim="800000"/>
            <a:headEnd/>
            <a:tailEnd/>
          </a:ln>
        </p:spPr>
        <p:txBody>
          <a:bodyPr wrap="square" numCol="1" anchor="b" anchorCtr="0" compatLnSpc="1">
            <a:prstTxWarp prst="textNoShape">
              <a:avLst/>
            </a:prstTxWarp>
          </a:bodyPr>
          <a:lstStyle>
            <a:lvl1pPr>
              <a:defRPr sz="1000" b="0" i="0">
                <a:ln>
                  <a:noFill/>
                </a:ln>
                <a:latin typeface="Verdana"/>
                <a:cs typeface="Verdana"/>
              </a:defRPr>
            </a:lvl1pPr>
          </a:lstStyle>
          <a:p>
            <a:endParaRPr lang="en-US" dirty="0">
              <a:solidFill>
                <a:srgbClr val="000000"/>
              </a:solidFill>
            </a:endParaRPr>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
        <p:nvSpPr>
          <p:cNvPr id="8" name="Title 1"/>
          <p:cNvSpPr>
            <a:spLocks noGrp="1"/>
          </p:cNvSpPr>
          <p:nvPr>
            <p:ph type="title"/>
          </p:nvPr>
        </p:nvSpPr>
        <p:spPr>
          <a:xfrm>
            <a:off x="302189" y="222250"/>
            <a:ext cx="11458011" cy="685800"/>
          </a:xfrm>
          <a:prstGeom prst="rect">
            <a:avLst/>
          </a:prstGeom>
        </p:spPr>
        <p:txBody>
          <a:bodyPr/>
          <a:lstStyle>
            <a:lvl1pPr>
              <a:lnSpc>
                <a:spcPts val="3600"/>
              </a:lnSpc>
              <a:defRPr sz="3600" b="1" i="0" spc="-70" baseline="0">
                <a:solidFill>
                  <a:schemeClr val="accent1"/>
                </a:solidFill>
                <a:latin typeface="Verdana"/>
                <a:cs typeface="Verdana"/>
              </a:defRPr>
            </a:lvl1pPr>
          </a:lstStyle>
          <a:p>
            <a:r>
              <a:rPr lang="en-US"/>
              <a:t>Click to edit Master title style</a:t>
            </a:r>
            <a:endParaRPr lang="en-US" dirty="0"/>
          </a:p>
        </p:txBody>
      </p:sp>
    </p:spTree>
    <p:extLst>
      <p:ext uri="{BB962C8B-B14F-4D97-AF65-F5344CB8AC3E}">
        <p14:creationId xmlns:p14="http://schemas.microsoft.com/office/powerpoint/2010/main" val="389046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Para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190" y="219459"/>
            <a:ext cx="11469405" cy="951373"/>
          </a:xfrm>
          <a:prstGeom prst="rect">
            <a:avLst/>
          </a:prstGeom>
          <a:noFill/>
        </p:spPr>
        <p:txBody>
          <a:bodyPr/>
          <a:lstStyle>
            <a:lvl1pPr>
              <a:lnSpc>
                <a:spcPts val="3600"/>
              </a:lnSpc>
              <a:defRPr sz="3600" b="1" i="0" spc="-70">
                <a:solidFill>
                  <a:schemeClr val="accent1"/>
                </a:solidFill>
                <a:latin typeface="Verdana"/>
                <a:cs typeface="Verdana"/>
              </a:defRPr>
            </a:lvl1pPr>
          </a:lstStyle>
          <a:p>
            <a:r>
              <a:rPr lang="en-US" dirty="0"/>
              <a:t>Page heading split</a:t>
            </a:r>
            <a:br>
              <a:rPr lang="en-US" dirty="0"/>
            </a:br>
            <a:r>
              <a:rPr lang="en-US" dirty="0"/>
              <a:t>across two lines</a:t>
            </a:r>
          </a:p>
        </p:txBody>
      </p:sp>
      <p:sp>
        <p:nvSpPr>
          <p:cNvPr id="3" name="Content Placeholder 2"/>
          <p:cNvSpPr>
            <a:spLocks noGrp="1"/>
          </p:cNvSpPr>
          <p:nvPr>
            <p:ph idx="1" hasCustomPrompt="1"/>
          </p:nvPr>
        </p:nvSpPr>
        <p:spPr>
          <a:xfrm>
            <a:off x="300567" y="1695450"/>
            <a:ext cx="11470216" cy="4500000"/>
          </a:xfrm>
        </p:spPr>
        <p:txBody>
          <a:bodyPr/>
          <a:lstStyle>
            <a:lvl1pPr>
              <a:defRPr sz="1800" b="0" i="0" baseline="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a:lvl3pPr>
            <a:lvl4pPr>
              <a:defRPr/>
            </a:lvl4pPr>
            <a:lvl5pPr>
              <a:defRPr/>
            </a:lvl5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reptatatum</a:t>
            </a:r>
            <a:r>
              <a:rPr lang="en-US" dirty="0"/>
              <a:t> </a:t>
            </a:r>
            <a:r>
              <a:rPr lang="en-US" dirty="0" err="1"/>
              <a:t>remod</a:t>
            </a:r>
            <a:r>
              <a:rPr lang="en-US" dirty="0"/>
              <a:t> </a:t>
            </a:r>
            <a:r>
              <a:rPr lang="en-US" dirty="0" err="1"/>
              <a:t>undis</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5" name="Slide Number Placeholder 5"/>
          <p:cNvSpPr>
            <a:spLocks noGrp="1"/>
          </p:cNvSpPr>
          <p:nvPr>
            <p:ph type="sldNum" sz="quarter" idx="11"/>
          </p:nvPr>
        </p:nvSpPr>
        <p:spPr/>
        <p:txBody>
          <a:bodyPr/>
          <a:lstStyle>
            <a:lvl1pPr>
              <a:defRPr sz="1000" b="0" i="0">
                <a:latin typeface="Verdana"/>
                <a:cs typeface="Verdana"/>
              </a:defRPr>
            </a:lvl1pPr>
          </a:lstStyle>
          <a:p>
            <a:pPr>
              <a:defRPr/>
            </a:pPr>
            <a:fld id="{A862DA52-9B4A-4FC2-BFEF-9755C46DAB94}"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pic>
        <p:nvPicPr>
          <p:cNvPr id="9" name="Picture 8"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1335089"/>
            <a:ext cx="11532245" cy="134095"/>
          </a:xfrm>
          <a:prstGeom prst="rect">
            <a:avLst/>
          </a:prstGeom>
        </p:spPr>
      </p:pic>
    </p:spTree>
    <p:extLst>
      <p:ext uri="{BB962C8B-B14F-4D97-AF65-F5344CB8AC3E}">
        <p14:creationId xmlns:p14="http://schemas.microsoft.com/office/powerpoint/2010/main" val="1124512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ext Para Bullets x 2">
    <p:spTree>
      <p:nvGrpSpPr>
        <p:cNvPr id="1" name=""/>
        <p:cNvGrpSpPr/>
        <p:nvPr/>
      </p:nvGrpSpPr>
      <p:grpSpPr>
        <a:xfrm>
          <a:off x="0" y="0"/>
          <a:ext cx="0" cy="0"/>
          <a:chOff x="0" y="0"/>
          <a:chExt cx="0" cy="0"/>
        </a:xfrm>
      </p:grpSpPr>
      <p:sp>
        <p:nvSpPr>
          <p:cNvPr id="2" name="Title 1"/>
          <p:cNvSpPr>
            <a:spLocks noGrp="1"/>
          </p:cNvSpPr>
          <p:nvPr>
            <p:ph type="title"/>
          </p:nvPr>
        </p:nvSpPr>
        <p:spPr>
          <a:xfrm>
            <a:off x="302189" y="222250"/>
            <a:ext cx="11458440" cy="685800"/>
          </a:xfrm>
          <a:prstGeom prst="rect">
            <a:avLst/>
          </a:prstGeom>
        </p:spPr>
        <p:txBody>
          <a:bodyPr/>
          <a:lstStyle>
            <a:lvl1pPr>
              <a:lnSpc>
                <a:spcPts val="3600"/>
              </a:lnSpc>
              <a:defRPr sz="3600" b="1" i="0" spc="-70" baseline="0">
                <a:solidFill>
                  <a:schemeClr val="tx2"/>
                </a:solidFill>
                <a:latin typeface="Verdana"/>
                <a:cs typeface="Verdana"/>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301176" y="1349314"/>
            <a:ext cx="5614197" cy="4807990"/>
          </a:xfrm>
        </p:spPr>
        <p:txBody>
          <a:bodyPr/>
          <a:lstStyle>
            <a:lvl1pPr marL="0" marR="0" indent="0" algn="l" defTabSz="914400" rtl="0" eaLnBrk="0" fontAlgn="base" latinLnBrk="0" hangingPunct="0">
              <a:lnSpc>
                <a:spcPts val="2300"/>
              </a:lnSpc>
              <a:spcBef>
                <a:spcPct val="20000"/>
              </a:spcBef>
              <a:spcAft>
                <a:spcPts val="1200"/>
              </a:spcAft>
              <a:buClrTx/>
              <a:buSzTx/>
              <a:buFontTx/>
              <a:buNone/>
              <a:tabLst/>
              <a:defRPr sz="1800" b="0" i="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Arial"/>
              <a:buChar char="•"/>
              <a:tabLst/>
              <a:defRPr sz="2200"/>
            </a:lvl2pPr>
            <a:lvl3pPr>
              <a:defRPr sz="2000" baseline="0"/>
            </a:lvl3pPr>
            <a:lvl4pPr>
              <a:buNone/>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marL="0" marR="0" lvl="0" indent="0" algn="l" defTabSz="914400" rtl="0" eaLnBrk="0" fontAlgn="base" latinLnBrk="0" hangingPunct="0">
              <a:lnSpc>
                <a:spcPts val="2300"/>
              </a:lnSpc>
              <a:spcBef>
                <a:spcPct val="20000"/>
              </a:spcBef>
              <a:spcAft>
                <a:spcPts val="1200"/>
              </a:spcAft>
              <a:buClrTx/>
              <a:buSzTx/>
              <a:buFontTx/>
              <a:buNone/>
              <a:tabLst/>
              <a:defRPr/>
            </a:pPr>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p:txBody>
      </p:sp>
      <p:sp>
        <p:nvSpPr>
          <p:cNvPr id="4" name="Content Placeholder 3"/>
          <p:cNvSpPr>
            <a:spLocks noGrp="1"/>
          </p:cNvSpPr>
          <p:nvPr>
            <p:ph sz="half" idx="2" hasCustomPrompt="1"/>
          </p:nvPr>
        </p:nvSpPr>
        <p:spPr>
          <a:xfrm>
            <a:off x="6192011" y="1349314"/>
            <a:ext cx="5616000" cy="4807990"/>
          </a:xfrm>
        </p:spPr>
        <p:txBody>
          <a:bodyPr/>
          <a:lstStyle>
            <a:lvl1pPr algn="l">
              <a:defRPr sz="1800" b="0" i="0" baseline="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6" name="Slide Number Placeholder 5"/>
          <p:cNvSpPr>
            <a:spLocks noGrp="1"/>
          </p:cNvSpPr>
          <p:nvPr>
            <p:ph type="sldNum" sz="quarter" idx="11"/>
          </p:nvPr>
        </p:nvSpPr>
        <p:spPr/>
        <p:txBody>
          <a:bodyPr/>
          <a:lstStyle>
            <a:lvl1pPr>
              <a:defRPr sz="1000" b="0" i="0">
                <a:latin typeface="Verdana"/>
                <a:cs typeface="Verdana"/>
              </a:defRPr>
            </a:lvl1pPr>
          </a:lstStyle>
          <a:p>
            <a:pPr>
              <a:defRPr/>
            </a:pPr>
            <a:fld id="{1601EE82-C86F-474F-9F33-B07E378B5005}"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pic>
        <p:nvPicPr>
          <p:cNvPr id="8" name="Picture 7"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47120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ara Bullets x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1176" y="1695450"/>
            <a:ext cx="5614197" cy="4470400"/>
          </a:xfrm>
        </p:spPr>
        <p:txBody>
          <a:bodyPr/>
          <a:lstStyle>
            <a:lvl1pPr marL="0" marR="0" indent="0" algn="l" defTabSz="914400" rtl="0" eaLnBrk="0" fontAlgn="base" latinLnBrk="0" hangingPunct="0">
              <a:lnSpc>
                <a:spcPts val="2300"/>
              </a:lnSpc>
              <a:spcBef>
                <a:spcPct val="20000"/>
              </a:spcBef>
              <a:spcAft>
                <a:spcPts val="1200"/>
              </a:spcAft>
              <a:buClrTx/>
              <a:buSzTx/>
              <a:buFontTx/>
              <a:buNone/>
              <a:tabLst/>
              <a:defRPr sz="1800" b="0" i="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Arial"/>
              <a:buChar char="•"/>
              <a:tabLst/>
              <a:defRPr sz="2200"/>
            </a:lvl2pPr>
            <a:lvl3pPr>
              <a:defRPr sz="2000" baseline="0"/>
            </a:lvl3pPr>
            <a:lvl4pPr>
              <a:buNone/>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marL="0" marR="0" lvl="0" indent="0" algn="l" defTabSz="914400" rtl="0" eaLnBrk="0" fontAlgn="base" latinLnBrk="0" hangingPunct="0">
              <a:lnSpc>
                <a:spcPts val="2300"/>
              </a:lnSpc>
              <a:spcBef>
                <a:spcPct val="20000"/>
              </a:spcBef>
              <a:spcAft>
                <a:spcPts val="1200"/>
              </a:spcAft>
              <a:buClrTx/>
              <a:buSzTx/>
              <a:buFontTx/>
              <a:buNone/>
              <a:tabLst/>
              <a:defRPr/>
            </a:pPr>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p:txBody>
      </p:sp>
      <p:sp>
        <p:nvSpPr>
          <p:cNvPr id="4" name="Content Placeholder 3"/>
          <p:cNvSpPr>
            <a:spLocks noGrp="1"/>
          </p:cNvSpPr>
          <p:nvPr>
            <p:ph sz="half" idx="2" hasCustomPrompt="1"/>
          </p:nvPr>
        </p:nvSpPr>
        <p:spPr>
          <a:xfrm>
            <a:off x="6192011" y="1695450"/>
            <a:ext cx="5616000" cy="4470400"/>
          </a:xfrm>
        </p:spPr>
        <p:txBody>
          <a:bodyPr/>
          <a:lstStyle>
            <a:lvl1pPr algn="l">
              <a:defRPr sz="1800" b="0" i="0" baseline="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6" name="Slide Number Placeholder 5"/>
          <p:cNvSpPr>
            <a:spLocks noGrp="1"/>
          </p:cNvSpPr>
          <p:nvPr>
            <p:ph type="sldNum" sz="quarter" idx="11"/>
          </p:nvPr>
        </p:nvSpPr>
        <p:spPr/>
        <p:txBody>
          <a:bodyPr/>
          <a:lstStyle>
            <a:lvl1pPr>
              <a:defRPr sz="1000" b="0" i="0">
                <a:latin typeface="Verdana"/>
                <a:cs typeface="Verdana"/>
              </a:defRPr>
            </a:lvl1pPr>
          </a:lstStyle>
          <a:p>
            <a:pPr>
              <a:defRPr/>
            </a:pPr>
            <a:fld id="{1601EE82-C86F-474F-9F33-B07E378B5005}"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sp>
        <p:nvSpPr>
          <p:cNvPr id="9" name="Title 1"/>
          <p:cNvSpPr>
            <a:spLocks noGrp="1"/>
          </p:cNvSpPr>
          <p:nvPr>
            <p:ph type="title" hasCustomPrompt="1"/>
          </p:nvPr>
        </p:nvSpPr>
        <p:spPr>
          <a:xfrm>
            <a:off x="302190" y="219459"/>
            <a:ext cx="11469405" cy="951373"/>
          </a:xfrm>
          <a:prstGeom prst="rect">
            <a:avLst/>
          </a:prstGeom>
          <a:noFill/>
        </p:spPr>
        <p:txBody>
          <a:bodyPr/>
          <a:lstStyle>
            <a:lvl1pPr>
              <a:lnSpc>
                <a:spcPts val="3600"/>
              </a:lnSpc>
              <a:defRPr sz="3600" b="1" i="0" spc="-70">
                <a:solidFill>
                  <a:schemeClr val="tx2"/>
                </a:solidFill>
                <a:latin typeface="Verdana"/>
                <a:cs typeface="Verdana"/>
              </a:defRPr>
            </a:lvl1pPr>
          </a:lstStyle>
          <a:p>
            <a:r>
              <a:rPr lang="en-US" dirty="0"/>
              <a:t>Page heading split</a:t>
            </a:r>
            <a:br>
              <a:rPr lang="en-US" dirty="0"/>
            </a:br>
            <a:r>
              <a:rPr lang="en-US" dirty="0"/>
              <a:t>across two lines</a:t>
            </a:r>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1335089"/>
            <a:ext cx="11532245" cy="134095"/>
          </a:xfrm>
          <a:prstGeom prst="rect">
            <a:avLst/>
          </a:prstGeom>
        </p:spPr>
      </p:pic>
    </p:spTree>
    <p:extLst>
      <p:ext uri="{BB962C8B-B14F-4D97-AF65-F5344CB8AC3E}">
        <p14:creationId xmlns:p14="http://schemas.microsoft.com/office/powerpoint/2010/main" val="149602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ra Bullets &amp; Picture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36223" y="1362027"/>
            <a:ext cx="5462927" cy="4824000"/>
          </a:xfrm>
          <a:solidFill>
            <a:schemeClr val="bg1">
              <a:lumMod val="95000"/>
            </a:schemeClr>
          </a:solidFill>
        </p:spPr>
        <p:txBody>
          <a:bodyPr rtlCol="0">
            <a:noAutofit/>
          </a:bodyPr>
          <a:lstStyle>
            <a:lvl1pPr>
              <a:buNone/>
              <a:defRPr sz="1500" b="0" i="0">
                <a:solidFill>
                  <a:schemeClr val="tx1"/>
                </a:solidFill>
                <a:latin typeface="Verdana"/>
                <a:cs typeface="Verdana"/>
              </a:defRPr>
            </a:lvl1pPr>
          </a:lstStyle>
          <a:p>
            <a:pPr lvl="0"/>
            <a:r>
              <a:rPr lang="en-US" noProof="0" dirty="0"/>
              <a:t>Click icon to add picture</a:t>
            </a:r>
          </a:p>
        </p:txBody>
      </p:sp>
      <p:sp>
        <p:nvSpPr>
          <p:cNvPr id="2" name="Title 1"/>
          <p:cNvSpPr>
            <a:spLocks noGrp="1"/>
          </p:cNvSpPr>
          <p:nvPr>
            <p:ph type="title"/>
          </p:nvPr>
        </p:nvSpPr>
        <p:spPr>
          <a:xfrm>
            <a:off x="302189" y="222250"/>
            <a:ext cx="11458440" cy="685800"/>
          </a:xfrm>
          <a:prstGeom prst="rect">
            <a:avLst/>
          </a:prstGeom>
        </p:spPr>
        <p:txBody>
          <a:bodyPr/>
          <a:lstStyle>
            <a:lvl1pPr>
              <a:lnSpc>
                <a:spcPts val="3600"/>
              </a:lnSpc>
              <a:defRPr sz="3600" b="1" i="0" spc="-70" baseline="0">
                <a:solidFill>
                  <a:schemeClr val="accent2"/>
                </a:solidFill>
                <a:latin typeface="Verdana"/>
                <a:cs typeface="Verdana"/>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6192011" y="1349314"/>
            <a:ext cx="5616000" cy="4807990"/>
          </a:xfrm>
        </p:spPr>
        <p:txBody>
          <a:bodyPr/>
          <a:lstStyle>
            <a:lvl1pPr marL="0" marR="0" indent="0" algn="l" defTabSz="914400" rtl="0" eaLnBrk="0" fontAlgn="base" latinLnBrk="0" hangingPunct="0">
              <a:lnSpc>
                <a:spcPts val="2300"/>
              </a:lnSpc>
              <a:spcBef>
                <a:spcPct val="20000"/>
              </a:spcBef>
              <a:spcAft>
                <a:spcPct val="0"/>
              </a:spcAft>
              <a:buClrTx/>
              <a:buSzTx/>
              <a:buFont typeface="Arial"/>
              <a:buNone/>
              <a:tabLst/>
              <a:defRPr sz="1800" b="0" i="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6" name="Slide Number Placeholder 5"/>
          <p:cNvSpPr>
            <a:spLocks noGrp="1"/>
          </p:cNvSpPr>
          <p:nvPr>
            <p:ph type="sldNum" sz="quarter" idx="15"/>
          </p:nvPr>
        </p:nvSpPr>
        <p:spPr/>
        <p:txBody>
          <a:bodyPr/>
          <a:lstStyle>
            <a:lvl1pPr>
              <a:defRPr sz="1000" b="0" i="0">
                <a:latin typeface="Verdana"/>
                <a:cs typeface="Verdana"/>
              </a:defRPr>
            </a:lvl1pPr>
          </a:lstStyle>
          <a:p>
            <a:pPr>
              <a:defRPr/>
            </a:pPr>
            <a:fld id="{CF245C5F-138A-402B-848D-CE838DE1B240}" type="slidenum">
              <a:rPr lang="en-US" smtClean="0">
                <a:solidFill>
                  <a:srgbClr val="000000"/>
                </a:solidFill>
              </a:rPr>
              <a:pPr>
                <a:defRPr/>
              </a:pPr>
              <a:t>‹#›</a:t>
            </a:fld>
            <a:endParaRPr lang="en-US" dirty="0">
              <a:solidFill>
                <a:srgbClr val="000000"/>
              </a:solidFill>
            </a:endParaRPr>
          </a:p>
        </p:txBody>
      </p:sp>
      <p:sp>
        <p:nvSpPr>
          <p:cNvPr id="9"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pic>
        <p:nvPicPr>
          <p:cNvPr id="8" name="Picture 7"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95545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ara Bullets &amp; Picture (Lef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36225" y="1695450"/>
            <a:ext cx="5471999" cy="4470400"/>
          </a:xfrm>
          <a:solidFill>
            <a:schemeClr val="bg1">
              <a:lumMod val="95000"/>
            </a:schemeClr>
          </a:solidFill>
        </p:spPr>
        <p:txBody>
          <a:bodyPr rtlCol="0">
            <a:noAutofit/>
          </a:bodyPr>
          <a:lstStyle>
            <a:lvl1pPr>
              <a:buNone/>
              <a:defRPr sz="1500" b="0" i="0">
                <a:solidFill>
                  <a:schemeClr val="tx1"/>
                </a:solidFill>
                <a:latin typeface="Verdana"/>
                <a:cs typeface="Verdana"/>
              </a:defRPr>
            </a:lvl1pPr>
          </a:lstStyle>
          <a:p>
            <a:pPr lvl="0"/>
            <a:r>
              <a:rPr lang="en-US" noProof="0" dirty="0"/>
              <a:t>Click icon to add picture</a:t>
            </a:r>
          </a:p>
        </p:txBody>
      </p:sp>
      <p:sp>
        <p:nvSpPr>
          <p:cNvPr id="3" name="Content Placeholder 2"/>
          <p:cNvSpPr>
            <a:spLocks noGrp="1"/>
          </p:cNvSpPr>
          <p:nvPr>
            <p:ph sz="half" idx="1" hasCustomPrompt="1"/>
          </p:nvPr>
        </p:nvSpPr>
        <p:spPr>
          <a:xfrm>
            <a:off x="6192011" y="1695450"/>
            <a:ext cx="5616000" cy="4470400"/>
          </a:xfrm>
        </p:spPr>
        <p:txBody>
          <a:bodyPr/>
          <a:lstStyle>
            <a:lvl1pPr marL="0" marR="0" indent="0" algn="l" defTabSz="914400" rtl="0" eaLnBrk="0" fontAlgn="base" latinLnBrk="0" hangingPunct="0">
              <a:lnSpc>
                <a:spcPts val="2300"/>
              </a:lnSpc>
              <a:spcBef>
                <a:spcPct val="20000"/>
              </a:spcBef>
              <a:spcAft>
                <a:spcPct val="0"/>
              </a:spcAft>
              <a:buClrTx/>
              <a:buSzTx/>
              <a:buFont typeface="Arial"/>
              <a:buNone/>
              <a:tabLst/>
              <a:defRPr sz="1800" b="0" i="0">
                <a:latin typeface="Verdana"/>
                <a:cs typeface="Verdana"/>
              </a:defRPr>
            </a:lvl1pPr>
            <a:lvl2pPr marL="538163" marR="0" indent="-27305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6" name="Slide Number Placeholder 5"/>
          <p:cNvSpPr>
            <a:spLocks noGrp="1"/>
          </p:cNvSpPr>
          <p:nvPr>
            <p:ph type="sldNum" sz="quarter" idx="15"/>
          </p:nvPr>
        </p:nvSpPr>
        <p:spPr/>
        <p:txBody>
          <a:bodyPr/>
          <a:lstStyle>
            <a:lvl1pPr>
              <a:defRPr sz="1000" b="0" i="0">
                <a:latin typeface="Verdana"/>
                <a:cs typeface="Verdana"/>
              </a:defRPr>
            </a:lvl1pPr>
          </a:lstStyle>
          <a:p>
            <a:pPr>
              <a:defRPr/>
            </a:pPr>
            <a:fld id="{CF245C5F-138A-402B-848D-CE838DE1B240}" type="slidenum">
              <a:rPr lang="en-US" smtClean="0">
                <a:solidFill>
                  <a:srgbClr val="000000"/>
                </a:solidFill>
              </a:rPr>
              <a:pPr>
                <a:defRPr/>
              </a:pPr>
              <a:t>‹#›</a:t>
            </a:fld>
            <a:endParaRPr lang="en-US" dirty="0">
              <a:solidFill>
                <a:srgbClr val="000000"/>
              </a:solidFill>
            </a:endParaRPr>
          </a:p>
        </p:txBody>
      </p:sp>
      <p:sp>
        <p:nvSpPr>
          <p:cNvPr id="9"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sp>
        <p:nvSpPr>
          <p:cNvPr id="11" name="Title 1"/>
          <p:cNvSpPr>
            <a:spLocks noGrp="1"/>
          </p:cNvSpPr>
          <p:nvPr>
            <p:ph type="title" hasCustomPrompt="1"/>
          </p:nvPr>
        </p:nvSpPr>
        <p:spPr>
          <a:xfrm>
            <a:off x="302190" y="219459"/>
            <a:ext cx="11469405" cy="951373"/>
          </a:xfrm>
          <a:prstGeom prst="rect">
            <a:avLst/>
          </a:prstGeom>
          <a:noFill/>
        </p:spPr>
        <p:txBody>
          <a:bodyPr/>
          <a:lstStyle>
            <a:lvl1pPr>
              <a:lnSpc>
                <a:spcPts val="3600"/>
              </a:lnSpc>
              <a:defRPr sz="3600" b="1" i="0" spc="-70">
                <a:solidFill>
                  <a:schemeClr val="accent2"/>
                </a:solidFill>
                <a:latin typeface="Verdana"/>
                <a:cs typeface="Verdana"/>
              </a:defRPr>
            </a:lvl1pPr>
          </a:lstStyle>
          <a:p>
            <a:r>
              <a:rPr lang="en-US" dirty="0"/>
              <a:t>Page heading split</a:t>
            </a:r>
            <a:br>
              <a:rPr lang="en-US" dirty="0"/>
            </a:br>
            <a:r>
              <a:rPr lang="en-US" dirty="0"/>
              <a:t>across two lines</a:t>
            </a:r>
          </a:p>
        </p:txBody>
      </p:sp>
      <p:pic>
        <p:nvPicPr>
          <p:cNvPr id="12" name="Picture 11"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1335089"/>
            <a:ext cx="11532245" cy="134095"/>
          </a:xfrm>
          <a:prstGeom prst="rect">
            <a:avLst/>
          </a:prstGeom>
        </p:spPr>
      </p:pic>
    </p:spTree>
    <p:extLst>
      <p:ext uri="{BB962C8B-B14F-4D97-AF65-F5344CB8AC3E}">
        <p14:creationId xmlns:p14="http://schemas.microsoft.com/office/powerpoint/2010/main" val="146298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3BAB-A0F2-8A47-B991-C651164D3865}"/>
              </a:ext>
            </a:extLst>
          </p:cNvPr>
          <p:cNvSpPr>
            <a:spLocks noGrp="1"/>
          </p:cNvSpPr>
          <p:nvPr>
            <p:ph type="title"/>
          </p:nvPr>
        </p:nvSpPr>
        <p:spPr/>
        <p:txBody>
          <a:bodyPr/>
          <a:lstStyle/>
          <a:p>
            <a:r>
              <a:rPr lang="en-GB"/>
              <a:t>Click to edit Master title style</a:t>
            </a:r>
            <a:endParaRPr lang="en-US"/>
          </a:p>
        </p:txBody>
      </p:sp>
      <p:sp>
        <p:nvSpPr>
          <p:cNvPr id="5" name="Text Placeholder 4">
            <a:extLst>
              <a:ext uri="{FF2B5EF4-FFF2-40B4-BE49-F238E27FC236}">
                <a16:creationId xmlns:a16="http://schemas.microsoft.com/office/drawing/2014/main" id="{695BD324-D5AB-614F-8409-DDA5606800B7}"/>
              </a:ext>
            </a:extLst>
          </p:cNvPr>
          <p:cNvSpPr>
            <a:spLocks noGrp="1"/>
          </p:cNvSpPr>
          <p:nvPr>
            <p:ph type="body" sz="quarter" idx="10"/>
          </p:nvPr>
        </p:nvSpPr>
        <p:spPr>
          <a:xfrm>
            <a:off x="838200" y="1828800"/>
            <a:ext cx="9285288" cy="4127500"/>
          </a:xfrm>
        </p:spPr>
        <p:txBody>
          <a:bodyPr/>
          <a:lstStyle>
            <a:lvl1pPr>
              <a:defRPr b="0" i="0">
                <a:latin typeface="Helvetica" pitchFamily="2" charset="0"/>
              </a:defRPr>
            </a:lvl1pPr>
            <a:lvl2pPr>
              <a:defRPr b="0" i="0">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6440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89" y="222250"/>
            <a:ext cx="11458011" cy="685800"/>
          </a:xfrm>
          <a:prstGeom prst="rect">
            <a:avLst/>
          </a:prstGeom>
        </p:spPr>
        <p:txBody>
          <a:bodyPr/>
          <a:lstStyle>
            <a:lvl1pPr>
              <a:lnSpc>
                <a:spcPts val="3600"/>
              </a:lnSpc>
              <a:defRPr sz="3600" b="1" i="0" spc="-70" baseline="0">
                <a:solidFill>
                  <a:schemeClr val="accent3"/>
                </a:solidFill>
                <a:latin typeface="Verdana"/>
                <a:cs typeface="Verdana"/>
              </a:defRPr>
            </a:lvl1pPr>
          </a:lstStyle>
          <a:p>
            <a:r>
              <a:rPr lang="en-US"/>
              <a:t>Click to edit Master title style</a:t>
            </a:r>
            <a:endParaRPr lang="en-US" dirty="0"/>
          </a:p>
        </p:txBody>
      </p:sp>
      <p:sp>
        <p:nvSpPr>
          <p:cNvPr id="8" name="Picture Placeholder 7"/>
          <p:cNvSpPr>
            <a:spLocks noGrp="1"/>
          </p:cNvSpPr>
          <p:nvPr>
            <p:ph type="pic" sz="quarter" idx="13"/>
          </p:nvPr>
        </p:nvSpPr>
        <p:spPr>
          <a:xfrm>
            <a:off x="431800" y="1339851"/>
            <a:ext cx="11328400" cy="4826001"/>
          </a:xfrm>
          <a:solidFill>
            <a:schemeClr val="bg1">
              <a:lumMod val="95000"/>
            </a:schemeClr>
          </a:solidFill>
        </p:spPr>
        <p:txBody>
          <a:bodyPr rtlCol="0">
            <a:noAutofit/>
          </a:bodyPr>
          <a:lstStyle>
            <a:lvl1pPr>
              <a:buNone/>
              <a:defRPr sz="1500" b="0" i="0">
                <a:solidFill>
                  <a:schemeClr val="tx1"/>
                </a:solidFill>
                <a:latin typeface="Verdana"/>
                <a:cs typeface="Verdana"/>
              </a:defRPr>
            </a:lvl1pPr>
          </a:lstStyle>
          <a:p>
            <a:pPr lvl="0"/>
            <a:r>
              <a:rPr lang="en-US" noProof="0" dirty="0"/>
              <a:t>Click icon to add picture</a:t>
            </a:r>
          </a:p>
        </p:txBody>
      </p:sp>
      <p:sp>
        <p:nvSpPr>
          <p:cNvPr id="5" name="Slide Number Placeholder 5"/>
          <p:cNvSpPr>
            <a:spLocks noGrp="1"/>
          </p:cNvSpPr>
          <p:nvPr>
            <p:ph type="sldNum" sz="quarter" idx="15"/>
          </p:nvPr>
        </p:nvSpPr>
        <p:spPr/>
        <p:txBody>
          <a:bodyPr/>
          <a:lstStyle>
            <a:lvl1pPr>
              <a:defRPr sz="1000" b="0" i="0">
                <a:latin typeface="Verdana"/>
                <a:cs typeface="Verdana"/>
              </a:defRPr>
            </a:lvl1pPr>
          </a:lstStyle>
          <a:p>
            <a:pPr>
              <a:defRPr/>
            </a:pPr>
            <a:fld id="{EBB1BFD6-317C-4D50-B7AB-70EACFCEBE92}"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63088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mp;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31800" y="1701709"/>
            <a:ext cx="11328400" cy="4464000"/>
          </a:xfrm>
          <a:solidFill>
            <a:schemeClr val="bg1">
              <a:lumMod val="95000"/>
            </a:schemeClr>
          </a:solidFill>
        </p:spPr>
        <p:txBody>
          <a:bodyPr rtlCol="0">
            <a:noAutofit/>
          </a:bodyPr>
          <a:lstStyle>
            <a:lvl1pPr>
              <a:buNone/>
              <a:defRPr sz="1500" b="0" i="0">
                <a:solidFill>
                  <a:schemeClr val="tx1"/>
                </a:solidFill>
                <a:latin typeface="Verdana"/>
                <a:cs typeface="Verdana"/>
              </a:defRPr>
            </a:lvl1pPr>
          </a:lstStyle>
          <a:p>
            <a:pPr lvl="0"/>
            <a:r>
              <a:rPr lang="en-US" noProof="0" dirty="0"/>
              <a:t>Click icon to add picture</a:t>
            </a:r>
          </a:p>
        </p:txBody>
      </p:sp>
      <p:sp>
        <p:nvSpPr>
          <p:cNvPr id="5" name="Slide Number Placeholder 5"/>
          <p:cNvSpPr>
            <a:spLocks noGrp="1"/>
          </p:cNvSpPr>
          <p:nvPr>
            <p:ph type="sldNum" sz="quarter" idx="15"/>
          </p:nvPr>
        </p:nvSpPr>
        <p:spPr/>
        <p:txBody>
          <a:bodyPr/>
          <a:lstStyle>
            <a:lvl1pPr>
              <a:defRPr sz="1000" b="0" i="0">
                <a:latin typeface="Verdana"/>
                <a:cs typeface="Verdana"/>
              </a:defRPr>
            </a:lvl1pPr>
          </a:lstStyle>
          <a:p>
            <a:pPr>
              <a:defRPr/>
            </a:pPr>
            <a:fld id="{EBB1BFD6-317C-4D50-B7AB-70EACFCEBE92}"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sp>
        <p:nvSpPr>
          <p:cNvPr id="7" name="Title 1"/>
          <p:cNvSpPr>
            <a:spLocks noGrp="1"/>
          </p:cNvSpPr>
          <p:nvPr>
            <p:ph type="title" hasCustomPrompt="1"/>
          </p:nvPr>
        </p:nvSpPr>
        <p:spPr>
          <a:xfrm>
            <a:off x="302190" y="219459"/>
            <a:ext cx="11469405" cy="951373"/>
          </a:xfrm>
          <a:prstGeom prst="rect">
            <a:avLst/>
          </a:prstGeom>
          <a:noFill/>
        </p:spPr>
        <p:txBody>
          <a:bodyPr/>
          <a:lstStyle>
            <a:lvl1pPr>
              <a:lnSpc>
                <a:spcPts val="3600"/>
              </a:lnSpc>
              <a:defRPr sz="3600" b="1" i="0" spc="-70">
                <a:solidFill>
                  <a:schemeClr val="accent3"/>
                </a:solidFill>
                <a:latin typeface="Verdana"/>
                <a:cs typeface="Verdana"/>
              </a:defRPr>
            </a:lvl1pPr>
          </a:lstStyle>
          <a:p>
            <a:r>
              <a:rPr lang="en-US" dirty="0"/>
              <a:t>Page heading split</a:t>
            </a:r>
            <a:br>
              <a:rPr lang="en-US" dirty="0"/>
            </a:br>
            <a:r>
              <a:rPr lang="en-US" dirty="0"/>
              <a:t>across two lines</a:t>
            </a:r>
          </a:p>
        </p:txBody>
      </p:sp>
      <p:pic>
        <p:nvPicPr>
          <p:cNvPr id="9" name="Picture 8"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1335089"/>
            <a:ext cx="11532245" cy="134095"/>
          </a:xfrm>
          <a:prstGeom prst="rect">
            <a:avLst/>
          </a:prstGeom>
        </p:spPr>
      </p:pic>
    </p:spTree>
    <p:extLst>
      <p:ext uri="{BB962C8B-B14F-4D97-AF65-F5344CB8AC3E}">
        <p14:creationId xmlns:p14="http://schemas.microsoft.com/office/powerpoint/2010/main" val="2940931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2" name="Title 1"/>
          <p:cNvSpPr>
            <a:spLocks noGrp="1"/>
          </p:cNvSpPr>
          <p:nvPr>
            <p:ph type="title"/>
          </p:nvPr>
        </p:nvSpPr>
        <p:spPr>
          <a:xfrm>
            <a:off x="302189" y="222250"/>
            <a:ext cx="11458011" cy="685800"/>
          </a:xfrm>
          <a:prstGeom prst="rect">
            <a:avLst/>
          </a:prstGeom>
        </p:spPr>
        <p:txBody>
          <a:bodyPr/>
          <a:lstStyle>
            <a:lvl1pPr>
              <a:lnSpc>
                <a:spcPts val="3600"/>
              </a:lnSpc>
              <a:defRPr sz="3600" b="1" i="0" spc="-70" baseline="0">
                <a:solidFill>
                  <a:srgbClr val="1A9330"/>
                </a:solidFill>
                <a:latin typeface="Verdana"/>
                <a:cs typeface="Verdana"/>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431800" y="1339851"/>
            <a:ext cx="11328400" cy="4826000"/>
          </a:xfrm>
        </p:spPr>
        <p:txBody>
          <a:bodyPr rtlCol="0">
            <a:noAutofit/>
          </a:bodyPr>
          <a:lstStyle>
            <a:lvl1pPr>
              <a:buNone/>
              <a:defRPr sz="1500" b="0" i="0">
                <a:solidFill>
                  <a:schemeClr val="tx1"/>
                </a:solidFill>
                <a:latin typeface="Verdana"/>
                <a:cs typeface="Verdana"/>
              </a:defRPr>
            </a:lvl1pPr>
          </a:lstStyle>
          <a:p>
            <a:pPr lvl="0"/>
            <a:r>
              <a:rPr lang="en-US" noProof="0" dirty="0"/>
              <a:t>Click icon to add chart</a:t>
            </a:r>
          </a:p>
        </p:txBody>
      </p:sp>
      <p:sp>
        <p:nvSpPr>
          <p:cNvPr id="5" name="Slide Number Placeholder 5"/>
          <p:cNvSpPr>
            <a:spLocks noGrp="1"/>
          </p:cNvSpPr>
          <p:nvPr>
            <p:ph type="sldNum" sz="quarter" idx="15"/>
          </p:nvPr>
        </p:nvSpPr>
        <p:spPr/>
        <p:txBody>
          <a:bodyPr/>
          <a:lstStyle>
            <a:lvl1pPr>
              <a:defRPr sz="1000" b="0" i="0">
                <a:latin typeface="Verdana"/>
                <a:cs typeface="Verdana"/>
              </a:defRPr>
            </a:lvl1pPr>
          </a:lstStyle>
          <a:p>
            <a:pPr>
              <a:defRPr/>
            </a:pPr>
            <a:fld id="{701AA4E9-7C49-47CB-96D0-315F1694C0DC}"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pic>
        <p:nvPicPr>
          <p:cNvPr id="9" name="Picture 8"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577069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mp;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431800" y="1695450"/>
            <a:ext cx="11328400" cy="4470400"/>
          </a:xfrm>
        </p:spPr>
        <p:txBody>
          <a:bodyPr rtlCol="0">
            <a:noAutofit/>
          </a:bodyPr>
          <a:lstStyle>
            <a:lvl1pPr>
              <a:buNone/>
              <a:defRPr sz="1500" b="0" i="0">
                <a:solidFill>
                  <a:schemeClr val="tx1"/>
                </a:solidFill>
                <a:latin typeface="Verdana"/>
                <a:cs typeface="Verdana"/>
              </a:defRPr>
            </a:lvl1pPr>
          </a:lstStyle>
          <a:p>
            <a:pPr lvl="0"/>
            <a:r>
              <a:rPr lang="en-US" noProof="0" dirty="0"/>
              <a:t>Click icon to add chart</a:t>
            </a:r>
          </a:p>
        </p:txBody>
      </p:sp>
      <p:sp>
        <p:nvSpPr>
          <p:cNvPr id="5" name="Slide Number Placeholder 5"/>
          <p:cNvSpPr>
            <a:spLocks noGrp="1"/>
          </p:cNvSpPr>
          <p:nvPr>
            <p:ph type="sldNum" sz="quarter" idx="15"/>
          </p:nvPr>
        </p:nvSpPr>
        <p:spPr/>
        <p:txBody>
          <a:bodyPr/>
          <a:lstStyle>
            <a:lvl1pPr>
              <a:defRPr sz="1000" b="0" i="0">
                <a:latin typeface="Verdana"/>
                <a:cs typeface="Verdana"/>
              </a:defRPr>
            </a:lvl1pPr>
          </a:lstStyle>
          <a:p>
            <a:pPr>
              <a:defRPr/>
            </a:pPr>
            <a:fld id="{701AA4E9-7C49-47CB-96D0-315F1694C0DC}"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miter lim="800000"/>
            <a:headEnd/>
            <a:tailEnd/>
          </a:ln>
        </p:spPr>
        <p:txBody>
          <a:bodyPr wrap="square" numCol="1" anchor="b" anchorCtr="0" compatLnSpc="1">
            <a:prstTxWarp prst="textNoShape">
              <a:avLst/>
            </a:prstTxWarp>
          </a:bodyPr>
          <a:lstStyle>
            <a:lvl1pPr>
              <a:defRPr sz="1000" b="0" i="0">
                <a:latin typeface="Verdana"/>
                <a:cs typeface="Verdana"/>
              </a:defRPr>
            </a:lvl1pPr>
          </a:lstStyle>
          <a:p>
            <a:endParaRPr lang="en-US" dirty="0">
              <a:solidFill>
                <a:srgbClr val="000000"/>
              </a:solidFill>
            </a:endParaRPr>
          </a:p>
        </p:txBody>
      </p:sp>
      <p:sp>
        <p:nvSpPr>
          <p:cNvPr id="8" name="Title 1"/>
          <p:cNvSpPr>
            <a:spLocks noGrp="1"/>
          </p:cNvSpPr>
          <p:nvPr>
            <p:ph type="title" hasCustomPrompt="1"/>
          </p:nvPr>
        </p:nvSpPr>
        <p:spPr>
          <a:xfrm>
            <a:off x="302190" y="219459"/>
            <a:ext cx="11469405" cy="951373"/>
          </a:xfrm>
          <a:prstGeom prst="rect">
            <a:avLst/>
          </a:prstGeom>
          <a:noFill/>
        </p:spPr>
        <p:txBody>
          <a:bodyPr/>
          <a:lstStyle>
            <a:lvl1pPr>
              <a:lnSpc>
                <a:spcPts val="3600"/>
              </a:lnSpc>
              <a:defRPr sz="3600" b="1" i="0" spc="-70">
                <a:solidFill>
                  <a:schemeClr val="bg2"/>
                </a:solidFill>
                <a:latin typeface="Verdana"/>
                <a:cs typeface="Verdana"/>
              </a:defRPr>
            </a:lvl1pPr>
          </a:lstStyle>
          <a:p>
            <a:r>
              <a:rPr lang="en-US" dirty="0"/>
              <a:t>Page heading split</a:t>
            </a:r>
            <a:br>
              <a:rPr lang="en-US" dirty="0"/>
            </a:br>
            <a:r>
              <a:rPr lang="en-US" dirty="0"/>
              <a:t>across two lines</a:t>
            </a:r>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1335089"/>
            <a:ext cx="11532245" cy="134095"/>
          </a:xfrm>
          <a:prstGeom prst="rect">
            <a:avLst/>
          </a:prstGeom>
        </p:spPr>
      </p:pic>
    </p:spTree>
    <p:extLst>
      <p:ext uri="{BB962C8B-B14F-4D97-AF65-F5344CB8AC3E}">
        <p14:creationId xmlns:p14="http://schemas.microsoft.com/office/powerpoint/2010/main" val="406457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endParaRPr lang="en-GB" dirty="0">
              <a:solidFill>
                <a:srgbClr val="000000"/>
              </a:solidFill>
              <a:latin typeface="Arial" pitchFamily="34" charset="0"/>
            </a:endParaRPr>
          </a:p>
        </p:txBody>
      </p:sp>
      <p:sp>
        <p:nvSpPr>
          <p:cNvPr id="3" name="Footer Placeholder 2"/>
          <p:cNvSpPr>
            <a:spLocks noGrp="1"/>
          </p:cNvSpPr>
          <p:nvPr>
            <p:ph type="ftr" sz="quarter" idx="11"/>
          </p:nvPr>
        </p:nvSpPr>
        <p:spPr/>
        <p:txBody>
          <a:body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p>
            <a:fld id="{04F887D7-2BC4-4A0A-AEED-69CD11756B8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98746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and Bullet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1381" y="1349314"/>
            <a:ext cx="11470217" cy="4816536"/>
          </a:xfrm>
        </p:spPr>
        <p:txBody>
          <a:bodyPr/>
          <a:lstStyle>
            <a:lvl1pPr marL="0" indent="0">
              <a:buFontTx/>
              <a:buNone/>
              <a:defRPr sz="1350" b="0" i="0" baseline="0">
                <a:latin typeface="Verdana"/>
                <a:cs typeface="Verdana"/>
              </a:defRPr>
            </a:lvl1pPr>
            <a:lvl2pPr marL="456010" marR="0" indent="-257175" algn="l" defTabSz="685800" rtl="0" eaLnBrk="0" fontAlgn="base" latinLnBrk="0" hangingPunct="0">
              <a:lnSpc>
                <a:spcPts val="1725"/>
              </a:lnSpc>
              <a:spcBef>
                <a:spcPct val="20000"/>
              </a:spcBef>
              <a:spcAft>
                <a:spcPct val="0"/>
              </a:spcAft>
              <a:buClrTx/>
              <a:buSzTx/>
              <a:buFont typeface="Lucida Grande"/>
              <a:buChar char="–"/>
              <a:tabLst/>
              <a:defRPr sz="1350" b="0" i="0">
                <a:latin typeface="Verdana"/>
                <a:cs typeface="Verdana"/>
              </a:defRPr>
            </a:lvl2pPr>
            <a:lvl3pPr>
              <a:defRPr/>
            </a:lvl3pPr>
            <a:lvl4pPr>
              <a:defRPr/>
            </a:lvl4pPr>
            <a:lvl5pPr>
              <a:defRPr/>
            </a:lvl5p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reptatatum</a:t>
            </a:r>
            <a:r>
              <a:rPr lang="en-US" dirty="0"/>
              <a:t> </a:t>
            </a:r>
            <a:r>
              <a:rPr lang="en-US" dirty="0" err="1"/>
              <a:t>remod</a:t>
            </a:r>
            <a:r>
              <a:rPr lang="en-US" dirty="0"/>
              <a:t> </a:t>
            </a:r>
            <a:r>
              <a:rPr lang="en-US" dirty="0" err="1"/>
              <a:t>undis</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5" name="Slide Number Placeholder 5"/>
          <p:cNvSpPr>
            <a:spLocks noGrp="1"/>
          </p:cNvSpPr>
          <p:nvPr>
            <p:ph type="sldNum" sz="quarter" idx="11"/>
          </p:nvPr>
        </p:nvSpPr>
        <p:spPr/>
        <p:txBody>
          <a:bodyPr/>
          <a:lstStyle>
            <a:lvl1pPr>
              <a:defRPr sz="750" b="0" i="0">
                <a:latin typeface="Verdana"/>
                <a:cs typeface="Verdana"/>
              </a:defRPr>
            </a:lvl1pPr>
          </a:lstStyle>
          <a:p>
            <a:pPr>
              <a:defRPr/>
            </a:pPr>
            <a:fld id="{A862DA52-9B4A-4FC2-BFEF-9755C46DAB94}" type="slidenum">
              <a:rPr lang="en-US" smtClean="0">
                <a:solidFill>
                  <a:srgbClr val="000000"/>
                </a:solidFill>
              </a:rPr>
              <a:pPr>
                <a:defRPr/>
              </a:pPr>
              <a:t>‹#›</a:t>
            </a:fld>
            <a:endParaRPr lang="en-US" dirty="0">
              <a:solidFill>
                <a:srgbClr val="000000"/>
              </a:solidFill>
            </a:endParaRPr>
          </a:p>
        </p:txBody>
      </p:sp>
      <p:sp>
        <p:nvSpPr>
          <p:cNvPr id="10" name="Footer Placeholder 2"/>
          <p:cNvSpPr>
            <a:spLocks noGrp="1"/>
          </p:cNvSpPr>
          <p:nvPr>
            <p:ph type="ftr" sz="quarter" idx="4294967295"/>
          </p:nvPr>
        </p:nvSpPr>
        <p:spPr bwMode="auto">
          <a:xfrm>
            <a:off x="300568" y="6364292"/>
            <a:ext cx="10403419" cy="365125"/>
          </a:xfrm>
          <a:prstGeom prst="rect">
            <a:avLst/>
          </a:prstGeom>
          <a:noFill/>
          <a:ln>
            <a:noFill/>
            <a:miter lim="800000"/>
            <a:headEnd/>
            <a:tailEnd/>
          </a:ln>
        </p:spPr>
        <p:txBody>
          <a:bodyPr wrap="square" numCol="1" anchor="b" anchorCtr="0" compatLnSpc="1">
            <a:prstTxWarp prst="textNoShape">
              <a:avLst/>
            </a:prstTxWarp>
          </a:bodyPr>
          <a:lstStyle>
            <a:lvl1pPr>
              <a:defRPr sz="750" b="0" i="0">
                <a:ln>
                  <a:noFill/>
                </a:ln>
                <a:latin typeface="Verdana"/>
                <a:cs typeface="Verdana"/>
              </a:defRPr>
            </a:lvl1pPr>
          </a:lstStyle>
          <a:p>
            <a:endParaRPr lang="en-US" dirty="0">
              <a:solidFill>
                <a:srgbClr val="000000"/>
              </a:solidFill>
            </a:endParaRPr>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4" y="813542"/>
            <a:ext cx="11532245" cy="134095"/>
          </a:xfrm>
          <a:prstGeom prst="rect">
            <a:avLst/>
          </a:prstGeom>
        </p:spPr>
      </p:pic>
      <p:sp>
        <p:nvSpPr>
          <p:cNvPr id="8" name="Title 1"/>
          <p:cNvSpPr>
            <a:spLocks noGrp="1"/>
          </p:cNvSpPr>
          <p:nvPr>
            <p:ph type="title"/>
          </p:nvPr>
        </p:nvSpPr>
        <p:spPr>
          <a:xfrm>
            <a:off x="302191" y="222250"/>
            <a:ext cx="11458011" cy="685800"/>
          </a:xfrm>
          <a:prstGeom prst="rect">
            <a:avLst/>
          </a:prstGeom>
        </p:spPr>
        <p:txBody>
          <a:bodyPr/>
          <a:lstStyle>
            <a:lvl1pPr algn="l">
              <a:lnSpc>
                <a:spcPts val="2700"/>
              </a:lnSpc>
              <a:defRPr sz="2700" b="1" i="0" spc="-113" baseline="0">
                <a:solidFill>
                  <a:srgbClr val="12A53E"/>
                </a:solidFill>
                <a:latin typeface="Verdana"/>
                <a:cs typeface="Verdana"/>
              </a:defRPr>
            </a:lvl1pPr>
          </a:lstStyle>
          <a:p>
            <a:r>
              <a:rPr lang="en-US"/>
              <a:t>Click to edit Master title style</a:t>
            </a:r>
            <a:endParaRPr lang="en-US" dirty="0"/>
          </a:p>
        </p:txBody>
      </p:sp>
    </p:spTree>
    <p:extLst>
      <p:ext uri="{BB962C8B-B14F-4D97-AF65-F5344CB8AC3E}">
        <p14:creationId xmlns:p14="http://schemas.microsoft.com/office/powerpoint/2010/main" val="349977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Only">
    <p:bg>
      <p:bgPr>
        <a:solidFill>
          <a:schemeClr val="accent2"/>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 to edit the 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1751628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224" y="2348880"/>
            <a:ext cx="11549723" cy="2592288"/>
          </a:xfrm>
          <a:prstGeom prst="rect">
            <a:avLst/>
          </a:prstGeom>
        </p:spPr>
        <p:txBody>
          <a:bodyPr/>
          <a:lstStyle>
            <a:lvl1pPr algn="ctr">
              <a:lnSpc>
                <a:spcPts val="5000"/>
              </a:lnSpc>
              <a:defRPr sz="5000" b="1" i="0" spc="-180" baseline="0">
                <a:solidFill>
                  <a:schemeClr val="tx2"/>
                </a:solidFill>
                <a:latin typeface="Verdana"/>
                <a:cs typeface="Verdana"/>
              </a:defRPr>
            </a:lvl1pPr>
          </a:lstStyle>
          <a:p>
            <a:r>
              <a:rPr lang="en-US" dirty="0"/>
              <a:t>Click here to</a:t>
            </a:r>
            <a:br>
              <a:rPr lang="en-US" dirty="0"/>
            </a:br>
            <a:r>
              <a:rPr lang="en-US" dirty="0"/>
              <a:t>edit main heading</a:t>
            </a:r>
          </a:p>
        </p:txBody>
      </p:sp>
      <p:pic>
        <p:nvPicPr>
          <p:cNvPr id="3" name="Picture 2" descr="NSPCC_ONLINE_LOGO_RGB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0" y="366799"/>
            <a:ext cx="2032000" cy="371576"/>
          </a:xfrm>
          <a:prstGeom prst="rect">
            <a:avLst/>
          </a:prstGeom>
        </p:spPr>
      </p:pic>
      <p:pic>
        <p:nvPicPr>
          <p:cNvPr id="4" name="Picture 3" descr="NSPCC_ONLINE_STRAPLINE_RGB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4487" y="6310456"/>
            <a:ext cx="4723027" cy="124728"/>
          </a:xfrm>
          <a:prstGeom prst="rect">
            <a:avLst/>
          </a:prstGeom>
        </p:spPr>
      </p:pic>
    </p:spTree>
    <p:extLst>
      <p:ext uri="{BB962C8B-B14F-4D97-AF65-F5344CB8AC3E}">
        <p14:creationId xmlns:p14="http://schemas.microsoft.com/office/powerpoint/2010/main" val="8565181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pic>
        <p:nvPicPr>
          <p:cNvPr id="11" name="Picture 10" descr="DividerSlide_A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25" y="0"/>
            <a:ext cx="12235333" cy="6957392"/>
          </a:xfrm>
          <a:prstGeom prst="rect">
            <a:avLst/>
          </a:prstGeom>
        </p:spPr>
      </p:pic>
      <p:sp>
        <p:nvSpPr>
          <p:cNvPr id="10" name="Title 1"/>
          <p:cNvSpPr>
            <a:spLocks noGrp="1"/>
          </p:cNvSpPr>
          <p:nvPr>
            <p:ph type="title" hasCustomPrompt="1"/>
          </p:nvPr>
        </p:nvSpPr>
        <p:spPr>
          <a:xfrm>
            <a:off x="272125" y="1124744"/>
            <a:ext cx="5823875"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a:t>
            </a:r>
            <a:br>
              <a:rPr lang="en-US" dirty="0"/>
            </a:br>
            <a:r>
              <a:rPr lang="en-US" dirty="0"/>
              <a:t>to edit </a:t>
            </a:r>
            <a:br>
              <a:rPr lang="en-US" dirty="0"/>
            </a:br>
            <a:r>
              <a:rPr lang="en-US" dirty="0"/>
              <a:t>the main heading </a:t>
            </a:r>
            <a:br>
              <a:rPr lang="en-US" dirty="0"/>
            </a:br>
            <a:r>
              <a:rPr lang="en-US" dirty="0"/>
              <a:t>style</a:t>
            </a:r>
          </a:p>
        </p:txBody>
      </p:sp>
      <p:pic>
        <p:nvPicPr>
          <p:cNvPr id="12" name="Picture 11" descr="DottedLine.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2403566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Only">
    <p:bg>
      <p:bgPr>
        <a:solidFill>
          <a:schemeClr val="accent2"/>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 to edit the 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9324485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bg>
      <p:bgRef idx="1001">
        <a:schemeClr val="bg1"/>
      </p:bgRef>
    </p:bg>
    <p:spTree>
      <p:nvGrpSpPr>
        <p:cNvPr id="1" name=""/>
        <p:cNvGrpSpPr/>
        <p:nvPr/>
      </p:nvGrpSpPr>
      <p:grpSpPr>
        <a:xfrm>
          <a:off x="0" y="0"/>
          <a:ext cx="0" cy="0"/>
          <a:chOff x="0" y="0"/>
          <a:chExt cx="0" cy="0"/>
        </a:xfrm>
      </p:grpSpPr>
      <p:pic>
        <p:nvPicPr>
          <p:cNvPr id="2" name="Picture 1" descr="DividerSlides_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 y="0"/>
            <a:ext cx="12235333" cy="6957392"/>
          </a:xfrm>
          <a:prstGeom prst="rect">
            <a:avLst/>
          </a:prstGeom>
        </p:spPr>
      </p:pic>
      <p:sp>
        <p:nvSpPr>
          <p:cNvPr id="13" name="Title 1"/>
          <p:cNvSpPr>
            <a:spLocks noGrp="1"/>
          </p:cNvSpPr>
          <p:nvPr>
            <p:ph type="title" hasCustomPrompt="1"/>
          </p:nvPr>
        </p:nvSpPr>
        <p:spPr>
          <a:xfrm>
            <a:off x="272125" y="1124744"/>
            <a:ext cx="6303928" cy="5544616"/>
          </a:xfrm>
          <a:prstGeom prst="rect">
            <a:avLst/>
          </a:prstGeom>
        </p:spPr>
        <p:txBody>
          <a:bodyPr/>
          <a:lstStyle>
            <a:lvl1pPr algn="l">
              <a:lnSpc>
                <a:spcPts val="5000"/>
              </a:lnSpc>
              <a:defRPr sz="5000" b="1" i="0" kern="1000" spc="-180" baseline="0">
                <a:solidFill>
                  <a:schemeClr val="bg2"/>
                </a:solidFill>
                <a:latin typeface="Verdana"/>
                <a:cs typeface="Verdana"/>
              </a:defRPr>
            </a:lvl1pPr>
          </a:lstStyle>
          <a:p>
            <a:r>
              <a:rPr lang="en-US" dirty="0"/>
              <a:t>Click here </a:t>
            </a:r>
            <a:br>
              <a:rPr lang="en-US" dirty="0"/>
            </a:br>
            <a:r>
              <a:rPr lang="en-US" dirty="0"/>
              <a:t>to edit </a:t>
            </a:r>
            <a:br>
              <a:rPr lang="en-US" dirty="0"/>
            </a:br>
            <a:r>
              <a:rPr lang="en-US" dirty="0"/>
              <a:t>the main heading </a:t>
            </a:r>
            <a:br>
              <a:rPr lang="en-US" dirty="0"/>
            </a:br>
            <a:r>
              <a:rPr lang="en-US" dirty="0"/>
              <a:t>style</a:t>
            </a:r>
          </a:p>
        </p:txBody>
      </p:sp>
      <p:pic>
        <p:nvPicPr>
          <p:cNvPr id="10" name="Picture 9" descr="DottedLine.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4915311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 to edit the </a:t>
            </a:r>
            <a:br>
              <a:rPr lang="en-US" dirty="0"/>
            </a:br>
            <a:r>
              <a:rPr lang="en-US" dirty="0"/>
              <a:t>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25471655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3"/>
        </a:solidFill>
        <a:effectLst/>
      </p:bgPr>
    </p:bg>
    <p:spTree>
      <p:nvGrpSpPr>
        <p:cNvPr id="1" name=""/>
        <p:cNvGrpSpPr/>
        <p:nvPr/>
      </p:nvGrpSpPr>
      <p:grpSpPr>
        <a:xfrm>
          <a:off x="0" y="0"/>
          <a:ext cx="0" cy="0"/>
          <a:chOff x="0" y="0"/>
          <a:chExt cx="0" cy="0"/>
        </a:xfrm>
      </p:grpSpPr>
      <p:pic>
        <p:nvPicPr>
          <p:cNvPr id="2" name="Picture 1" descr="DividerSlides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 y="0"/>
            <a:ext cx="12235333" cy="6957392"/>
          </a:xfrm>
          <a:prstGeom prst="rect">
            <a:avLst/>
          </a:prstGeom>
        </p:spPr>
      </p:pic>
      <p:sp>
        <p:nvSpPr>
          <p:cNvPr id="10" name="Title 1"/>
          <p:cNvSpPr>
            <a:spLocks noGrp="1"/>
          </p:cNvSpPr>
          <p:nvPr>
            <p:ph type="title" hasCustomPrompt="1"/>
          </p:nvPr>
        </p:nvSpPr>
        <p:spPr>
          <a:xfrm>
            <a:off x="272125" y="1124744"/>
            <a:ext cx="4959779"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a:t>
            </a:r>
            <a:br>
              <a:rPr lang="en-US" dirty="0"/>
            </a:br>
            <a:r>
              <a:rPr lang="en-US" dirty="0"/>
              <a:t>to edit </a:t>
            </a:r>
            <a:br>
              <a:rPr lang="en-US" dirty="0"/>
            </a:br>
            <a:r>
              <a:rPr lang="en-US" dirty="0"/>
              <a:t>the main heading </a:t>
            </a:r>
            <a:br>
              <a:rPr lang="en-US" dirty="0"/>
            </a:br>
            <a:r>
              <a:rPr lang="en-US" dirty="0"/>
              <a:t>style</a:t>
            </a:r>
          </a:p>
        </p:txBody>
      </p:sp>
      <p:pic>
        <p:nvPicPr>
          <p:cNvPr id="11" name="Picture 10" descr="DottedLine.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17611134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accent3"/>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72125" y="1124744"/>
            <a:ext cx="11488504" cy="5544616"/>
          </a:xfrm>
          <a:prstGeom prst="rect">
            <a:avLst/>
          </a:prstGeom>
        </p:spPr>
        <p:txBody>
          <a:bodyPr/>
          <a:lstStyle>
            <a:lvl1pPr algn="l">
              <a:lnSpc>
                <a:spcPts val="5000"/>
              </a:lnSpc>
              <a:defRPr sz="5000" b="1" i="0" spc="-180">
                <a:solidFill>
                  <a:schemeClr val="bg2"/>
                </a:solidFill>
                <a:latin typeface="Verdana"/>
                <a:cs typeface="Verdana"/>
              </a:defRPr>
            </a:lvl1pPr>
          </a:lstStyle>
          <a:p>
            <a:r>
              <a:rPr lang="en-US" dirty="0"/>
              <a:t>Click here to edit the main heading style</a:t>
            </a:r>
          </a:p>
        </p:txBody>
      </p:sp>
      <p:pic>
        <p:nvPicPr>
          <p:cNvPr id="10" name="Picture 9"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Tree>
    <p:extLst>
      <p:ext uri="{BB962C8B-B14F-4D97-AF65-F5344CB8AC3E}">
        <p14:creationId xmlns:p14="http://schemas.microsoft.com/office/powerpoint/2010/main" val="34139689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FB3"/>
        </a:solidFill>
        <a:effectLst/>
      </p:bgPr>
    </p:bg>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ABE6E0F2-5789-9F4C-9AF6-A24FE98D1C45}"/>
              </a:ext>
            </a:extLst>
          </p:cNvPr>
          <p:cNvPicPr>
            <a:picLocks noChangeAspect="1"/>
          </p:cNvPicPr>
          <p:nvPr userDrawn="1"/>
        </p:nvPicPr>
        <p:blipFill>
          <a:blip r:embed="rId4"/>
          <a:stretch>
            <a:fillRect/>
          </a:stretch>
        </p:blipFill>
        <p:spPr>
          <a:xfrm>
            <a:off x="0" y="-1"/>
            <a:ext cx="12345940" cy="6563215"/>
          </a:xfrm>
          <a:prstGeom prst="rect">
            <a:avLst/>
          </a:prstGeom>
        </p:spPr>
      </p:pic>
      <p:sp>
        <p:nvSpPr>
          <p:cNvPr id="3" name="Text Placeholder 2">
            <a:extLst>
              <a:ext uri="{FF2B5EF4-FFF2-40B4-BE49-F238E27FC236}">
                <a16:creationId xmlns:a16="http://schemas.microsoft.com/office/drawing/2014/main" id="{84508153-90A6-2047-887B-70DF724AE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Placeholder 8">
            <a:extLst>
              <a:ext uri="{FF2B5EF4-FFF2-40B4-BE49-F238E27FC236}">
                <a16:creationId xmlns:a16="http://schemas.microsoft.com/office/drawing/2014/main" id="{32ABE2A7-03F4-E347-BF0B-17E2B6EC1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pic>
        <p:nvPicPr>
          <p:cNvPr id="11" name="Picture 10" descr="Text&#10;&#10;Description automatically generated">
            <a:extLst>
              <a:ext uri="{FF2B5EF4-FFF2-40B4-BE49-F238E27FC236}">
                <a16:creationId xmlns:a16="http://schemas.microsoft.com/office/drawing/2014/main" id="{30565814-4ACA-DD42-B8D4-4085157F24F7}"/>
              </a:ext>
            </a:extLst>
          </p:cNvPr>
          <p:cNvPicPr>
            <a:picLocks noChangeAspect="1"/>
          </p:cNvPicPr>
          <p:nvPr userDrawn="1"/>
        </p:nvPicPr>
        <p:blipFill>
          <a:blip r:embed="rId5"/>
          <a:stretch>
            <a:fillRect/>
          </a:stretch>
        </p:blipFill>
        <p:spPr>
          <a:xfrm>
            <a:off x="10431491" y="5903130"/>
            <a:ext cx="1446230" cy="594770"/>
          </a:xfrm>
          <a:prstGeom prst="rect">
            <a:avLst/>
          </a:prstGeom>
        </p:spPr>
      </p:pic>
    </p:spTree>
    <p:extLst>
      <p:ext uri="{BB962C8B-B14F-4D97-AF65-F5344CB8AC3E}">
        <p14:creationId xmlns:p14="http://schemas.microsoft.com/office/powerpoint/2010/main" val="284393780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rgbClr val="CB551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009FB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FB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9FB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9FB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9FB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301379" y="1484784"/>
            <a:ext cx="11470216" cy="4681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a:t>
            </a:r>
            <a:r>
              <a:rPr lang="en-US" dirty="0" err="1"/>
              <a:t>Harum</a:t>
            </a:r>
            <a:r>
              <a:rPr lang="en-US" dirty="0"/>
              <a:t> quae </a:t>
            </a:r>
            <a:r>
              <a:rPr lang="en-US" dirty="0" err="1"/>
              <a:t>dendi</a:t>
            </a:r>
            <a:r>
              <a:rPr lang="en-US" dirty="0"/>
              <a:t> tem </a:t>
            </a:r>
            <a:r>
              <a:rPr lang="en-US" dirty="0" err="1"/>
              <a:t>luption</a:t>
            </a:r>
            <a:r>
              <a:rPr lang="en-US" dirty="0"/>
              <a:t> </a:t>
            </a:r>
            <a:r>
              <a:rPr lang="en-US" dirty="0" err="1"/>
              <a:t>reptatatum</a:t>
            </a:r>
            <a:r>
              <a:rPr lang="en-US" dirty="0"/>
              <a:t> </a:t>
            </a:r>
            <a:r>
              <a:rPr lang="en-US" dirty="0" err="1"/>
              <a:t>remod</a:t>
            </a:r>
            <a:r>
              <a:rPr lang="en-US" dirty="0"/>
              <a:t> </a:t>
            </a:r>
            <a:r>
              <a:rPr lang="en-US" dirty="0" err="1"/>
              <a:t>undis</a:t>
            </a:r>
            <a:r>
              <a:rPr lang="en-US" dirty="0"/>
              <a:t> </a:t>
            </a:r>
            <a:r>
              <a:rPr lang="en-US" dirty="0" err="1"/>
              <a:t>magimet</a:t>
            </a:r>
            <a:r>
              <a:rPr lang="en-US" dirty="0"/>
              <a:t> </a:t>
            </a:r>
            <a:r>
              <a:rPr lang="en-US" dirty="0" err="1"/>
              <a:t>plaut</a:t>
            </a:r>
            <a:r>
              <a:rPr lang="en-US" dirty="0"/>
              <a:t> </a:t>
            </a:r>
            <a:r>
              <a:rPr lang="en-US" dirty="0" err="1"/>
              <a:t>voluptasit</a:t>
            </a:r>
            <a:r>
              <a:rPr lang="en-US" dirty="0"/>
              <a:t> </a:t>
            </a:r>
            <a:r>
              <a:rPr lang="en-US" dirty="0" err="1"/>
              <a:t>lorem</a:t>
            </a:r>
            <a:r>
              <a:rPr lang="en-US" dirty="0"/>
              <a:t> </a:t>
            </a:r>
            <a:r>
              <a:rPr lang="en-US" dirty="0" err="1"/>
              <a:t>ipsum</a:t>
            </a:r>
            <a:r>
              <a:rPr lang="en-US" dirty="0"/>
              <a:t> </a:t>
            </a:r>
            <a:r>
              <a:rPr lang="en-US" dirty="0" err="1"/>
              <a:t>dolore</a:t>
            </a:r>
            <a:r>
              <a:rPr lang="en-US" dirty="0"/>
              <a:t> </a:t>
            </a:r>
            <a:r>
              <a:rPr lang="en-US" dirty="0" err="1"/>
              <a:t>conesquent</a:t>
            </a:r>
            <a:r>
              <a:rPr lang="en-US" dirty="0"/>
              <a:t> </a:t>
            </a:r>
            <a:r>
              <a:rPr lang="en-US" dirty="0" err="1"/>
              <a:t>faccum</a:t>
            </a:r>
            <a:r>
              <a:rPr lang="en-US" dirty="0"/>
              <a:t> ne </a:t>
            </a:r>
            <a:r>
              <a:rPr lang="en-US" dirty="0" err="1"/>
              <a:t>asinctatis</a:t>
            </a:r>
            <a:r>
              <a:rPr lang="en-US" dirty="0"/>
              <a:t> nus.</a:t>
            </a:r>
          </a:p>
          <a:p>
            <a:pPr lvl="0"/>
            <a:endParaRPr lang="en-US" dirty="0"/>
          </a:p>
          <a:p>
            <a:pPr lvl="1"/>
            <a:r>
              <a:rPr lang="en-US" dirty="0"/>
              <a:t>Click to edit bullet styles</a:t>
            </a:r>
          </a:p>
          <a:p>
            <a:pPr lvl="1"/>
            <a:r>
              <a:rPr lang="en-US" dirty="0"/>
              <a:t>Click to edit bullet styles</a:t>
            </a:r>
          </a:p>
          <a:p>
            <a:pPr lvl="1"/>
            <a:r>
              <a:rPr lang="en-US" dirty="0"/>
              <a:t>Click to edit bullet styles</a:t>
            </a:r>
          </a:p>
        </p:txBody>
      </p:sp>
      <p:sp>
        <p:nvSpPr>
          <p:cNvPr id="6" name="Slide Number Placeholder 5"/>
          <p:cNvSpPr>
            <a:spLocks noGrp="1"/>
          </p:cNvSpPr>
          <p:nvPr>
            <p:ph type="sldNum" sz="quarter" idx="4"/>
          </p:nvPr>
        </p:nvSpPr>
        <p:spPr>
          <a:xfrm>
            <a:off x="11089218" y="6364289"/>
            <a:ext cx="789516" cy="365125"/>
          </a:xfrm>
          <a:prstGeom prst="rect">
            <a:avLst/>
          </a:prstGeom>
        </p:spPr>
        <p:txBody>
          <a:bodyPr vert="horz" lIns="91440" tIns="45720" rIns="91440" bIns="45720" rtlCol="0" anchor="b"/>
          <a:lstStyle>
            <a:lvl1pPr algn="r" fontAlgn="auto">
              <a:spcBef>
                <a:spcPts val="0"/>
              </a:spcBef>
              <a:spcAft>
                <a:spcPts val="0"/>
              </a:spcAft>
              <a:defRPr sz="1100">
                <a:solidFill>
                  <a:schemeClr val="tx1"/>
                </a:solidFill>
                <a:latin typeface="Arial Narrow" pitchFamily="34" charset="0"/>
              </a:defRPr>
            </a:lvl1pPr>
          </a:lstStyle>
          <a:p>
            <a:pPr>
              <a:defRPr/>
            </a:pPr>
            <a:fld id="{E6708D15-ADD8-4650-99D4-79561B969ABB}" type="slidenum">
              <a:rPr lang="en-US" smtClean="0">
                <a:solidFill>
                  <a:srgbClr val="000000"/>
                </a:solidFill>
              </a:rPr>
              <a:pPr>
                <a:defRPr/>
              </a:pPr>
              <a:t>‹#›</a:t>
            </a:fld>
            <a:endParaRPr lang="en-US" dirty="0">
              <a:solidFill>
                <a:srgbClr val="000000"/>
              </a:solidFill>
            </a:endParaRPr>
          </a:p>
        </p:txBody>
      </p:sp>
      <p:sp>
        <p:nvSpPr>
          <p:cNvPr id="7" name="Footer Placeholder 2"/>
          <p:cNvSpPr>
            <a:spLocks noGrp="1"/>
          </p:cNvSpPr>
          <p:nvPr>
            <p:ph type="ftr" sz="quarter" idx="3"/>
          </p:nvPr>
        </p:nvSpPr>
        <p:spPr bwMode="auto">
          <a:xfrm>
            <a:off x="300568" y="6364289"/>
            <a:ext cx="10403417" cy="365125"/>
          </a:xfrm>
          <a:prstGeom prst="rect">
            <a:avLst/>
          </a:prstGeom>
          <a:noFill/>
          <a:ln>
            <a:miter lim="800000"/>
            <a:headEnd/>
            <a:tailEnd/>
          </a:ln>
        </p:spPr>
        <p:txBody>
          <a:bodyPr wrap="square" numCol="1" anchorCtr="0" compatLnSpc="1">
            <a:prstTxWarp prst="textNoShape">
              <a:avLst/>
            </a:prstTxWarp>
          </a:bodyPr>
          <a:lstStyle>
            <a:lvl1pPr>
              <a:defRPr b="0" i="0">
                <a:latin typeface="Arial"/>
                <a:cs typeface="Arial"/>
              </a:defRPr>
            </a:lvl1pPr>
          </a:lstStyle>
          <a:p>
            <a:pPr fontAlgn="base">
              <a:spcBef>
                <a:spcPct val="0"/>
              </a:spcBef>
              <a:spcAft>
                <a:spcPct val="0"/>
              </a:spcAft>
            </a:pPr>
            <a:endParaRPr lang="en-US" sz="1100" dirty="0">
              <a:solidFill>
                <a:srgbClr val="000000"/>
              </a:solidFill>
            </a:endParaRPr>
          </a:p>
        </p:txBody>
      </p:sp>
    </p:spTree>
    <p:extLst>
      <p:ext uri="{BB962C8B-B14F-4D97-AF65-F5344CB8AC3E}">
        <p14:creationId xmlns:p14="http://schemas.microsoft.com/office/powerpoint/2010/main" val="33648488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7" r:id="rId23"/>
    <p:sldLayoutId id="2147483688" r:id="rId24"/>
  </p:sldLayoutIdLst>
  <p:hf hdr="0" dt="0"/>
  <p:txStyles>
    <p:titleStyle>
      <a:lvl1pPr algn="l" rtl="0" eaLnBrk="1" fontAlgn="base" hangingPunct="1">
        <a:lnSpc>
          <a:spcPts val="2800"/>
        </a:lnSpc>
        <a:spcBef>
          <a:spcPct val="0"/>
        </a:spcBef>
        <a:spcAft>
          <a:spcPct val="0"/>
        </a:spcAft>
        <a:defRPr sz="3000" b="0" i="0" kern="1200">
          <a:solidFill>
            <a:schemeClr val="accent1"/>
          </a:solidFill>
          <a:latin typeface="NSPCC-Headline"/>
          <a:ea typeface="+mj-ea"/>
          <a:cs typeface="NSPCC-Headline"/>
        </a:defRPr>
      </a:lvl1pPr>
      <a:lvl2pPr algn="l" rtl="0" eaLnBrk="1" fontAlgn="base" hangingPunct="1">
        <a:lnSpc>
          <a:spcPts val="2800"/>
        </a:lnSpc>
        <a:spcBef>
          <a:spcPct val="0"/>
        </a:spcBef>
        <a:spcAft>
          <a:spcPct val="0"/>
        </a:spcAft>
        <a:defRPr sz="3000" b="1">
          <a:solidFill>
            <a:srgbClr val="27B6E2"/>
          </a:solidFill>
          <a:latin typeface="Arial Narrow" pitchFamily="34" charset="0"/>
        </a:defRPr>
      </a:lvl2pPr>
      <a:lvl3pPr algn="l" rtl="0" eaLnBrk="1" fontAlgn="base" hangingPunct="1">
        <a:lnSpc>
          <a:spcPts val="2800"/>
        </a:lnSpc>
        <a:spcBef>
          <a:spcPct val="0"/>
        </a:spcBef>
        <a:spcAft>
          <a:spcPct val="0"/>
        </a:spcAft>
        <a:defRPr sz="3000" b="1">
          <a:solidFill>
            <a:srgbClr val="27B6E2"/>
          </a:solidFill>
          <a:latin typeface="Arial Narrow" pitchFamily="34" charset="0"/>
        </a:defRPr>
      </a:lvl3pPr>
      <a:lvl4pPr algn="l" rtl="0" eaLnBrk="1" fontAlgn="base" hangingPunct="1">
        <a:lnSpc>
          <a:spcPts val="2800"/>
        </a:lnSpc>
        <a:spcBef>
          <a:spcPct val="0"/>
        </a:spcBef>
        <a:spcAft>
          <a:spcPct val="0"/>
        </a:spcAft>
        <a:defRPr sz="3000" b="1">
          <a:solidFill>
            <a:srgbClr val="27B6E2"/>
          </a:solidFill>
          <a:latin typeface="Arial Narrow" pitchFamily="34" charset="0"/>
        </a:defRPr>
      </a:lvl4pPr>
      <a:lvl5pPr algn="l" rtl="0" eaLnBrk="1" fontAlgn="base" hangingPunct="1">
        <a:lnSpc>
          <a:spcPts val="2800"/>
        </a:lnSpc>
        <a:spcBef>
          <a:spcPct val="0"/>
        </a:spcBef>
        <a:spcAft>
          <a:spcPct val="0"/>
        </a:spcAft>
        <a:defRPr sz="3000" b="1">
          <a:solidFill>
            <a:srgbClr val="27B6E2"/>
          </a:solidFill>
          <a:latin typeface="Arial Narrow" pitchFamily="34" charset="0"/>
        </a:defRPr>
      </a:lvl5pPr>
      <a:lvl6pPr marL="457200" algn="l" rtl="0" eaLnBrk="1" fontAlgn="base" hangingPunct="1">
        <a:lnSpc>
          <a:spcPts val="2800"/>
        </a:lnSpc>
        <a:spcBef>
          <a:spcPct val="0"/>
        </a:spcBef>
        <a:spcAft>
          <a:spcPct val="0"/>
        </a:spcAft>
        <a:defRPr sz="3000" b="1">
          <a:solidFill>
            <a:srgbClr val="27B6E2"/>
          </a:solidFill>
          <a:latin typeface="Arial Narrow" pitchFamily="34" charset="0"/>
        </a:defRPr>
      </a:lvl6pPr>
      <a:lvl7pPr marL="914400" algn="l" rtl="0" eaLnBrk="1" fontAlgn="base" hangingPunct="1">
        <a:lnSpc>
          <a:spcPts val="2800"/>
        </a:lnSpc>
        <a:spcBef>
          <a:spcPct val="0"/>
        </a:spcBef>
        <a:spcAft>
          <a:spcPct val="0"/>
        </a:spcAft>
        <a:defRPr sz="3000" b="1">
          <a:solidFill>
            <a:srgbClr val="27B6E2"/>
          </a:solidFill>
          <a:latin typeface="Arial Narrow" pitchFamily="34" charset="0"/>
        </a:defRPr>
      </a:lvl7pPr>
      <a:lvl8pPr marL="1371600" algn="l" rtl="0" eaLnBrk="1" fontAlgn="base" hangingPunct="1">
        <a:lnSpc>
          <a:spcPts val="2800"/>
        </a:lnSpc>
        <a:spcBef>
          <a:spcPct val="0"/>
        </a:spcBef>
        <a:spcAft>
          <a:spcPct val="0"/>
        </a:spcAft>
        <a:defRPr sz="3000" b="1">
          <a:solidFill>
            <a:srgbClr val="27B6E2"/>
          </a:solidFill>
          <a:latin typeface="Arial Narrow" pitchFamily="34" charset="0"/>
        </a:defRPr>
      </a:lvl8pPr>
      <a:lvl9pPr marL="1828800" algn="l" rtl="0" eaLnBrk="1" fontAlgn="base" hangingPunct="1">
        <a:lnSpc>
          <a:spcPts val="2800"/>
        </a:lnSpc>
        <a:spcBef>
          <a:spcPct val="0"/>
        </a:spcBef>
        <a:spcAft>
          <a:spcPct val="0"/>
        </a:spcAft>
        <a:defRPr sz="3000" b="1">
          <a:solidFill>
            <a:srgbClr val="27B6E2"/>
          </a:solidFill>
          <a:latin typeface="Arial Narrow" pitchFamily="34" charset="0"/>
        </a:defRPr>
      </a:lvl9pPr>
    </p:titleStyle>
    <p:bodyStyle>
      <a:lvl1pPr marL="0" indent="0" algn="l" rtl="0" eaLnBrk="1" fontAlgn="base" hangingPunct="1">
        <a:lnSpc>
          <a:spcPts val="2300"/>
        </a:lnSpc>
        <a:spcBef>
          <a:spcPct val="20000"/>
        </a:spcBef>
        <a:spcAft>
          <a:spcPct val="0"/>
        </a:spcAft>
        <a:buFontTx/>
        <a:buNone/>
        <a:defRPr lang="en-GB" sz="2000" b="0" i="0" u="none" strike="noStrike" kern="1200" baseline="0" smtClean="0">
          <a:solidFill>
            <a:schemeClr val="tx1"/>
          </a:solidFill>
          <a:latin typeface="Arial"/>
          <a:ea typeface="+mn-ea"/>
          <a:cs typeface="Arial"/>
        </a:defRPr>
      </a:lvl1pPr>
      <a:lvl2pPr marL="538163" marR="0" indent="-273050" algn="l" defTabSz="914400" rtl="0" eaLnBrk="1" fontAlgn="base" latinLnBrk="0" hangingPunct="1">
        <a:lnSpc>
          <a:spcPts val="2300"/>
        </a:lnSpc>
        <a:spcBef>
          <a:spcPct val="20000"/>
        </a:spcBef>
        <a:spcAft>
          <a:spcPct val="0"/>
        </a:spcAft>
        <a:buClrTx/>
        <a:buSzTx/>
        <a:buFont typeface="Lucida Grande"/>
        <a:buChar char="–"/>
        <a:tabLst/>
        <a:defRPr sz="2000" b="0" i="0" kern="1200" baseline="0">
          <a:solidFill>
            <a:schemeClr val="tx1"/>
          </a:solidFill>
          <a:latin typeface="Arial"/>
          <a:ea typeface="+mn-ea"/>
          <a:cs typeface="NSPCC-Light"/>
        </a:defRPr>
      </a:lvl2pPr>
      <a:lvl3pPr marL="803275" indent="-265113" algn="l" rtl="0" eaLnBrk="1" fontAlgn="base" hangingPunct="1">
        <a:lnSpc>
          <a:spcPts val="2300"/>
        </a:lnSpc>
        <a:spcBef>
          <a:spcPct val="20000"/>
        </a:spcBef>
        <a:spcAft>
          <a:spcPct val="0"/>
        </a:spcAft>
        <a:buFont typeface="Wingdings" pitchFamily="2" charset="2"/>
        <a:buChar char="§"/>
        <a:defRPr sz="2000" b="0" i="0" kern="1200">
          <a:solidFill>
            <a:schemeClr val="tx1"/>
          </a:solidFill>
          <a:latin typeface="NSPCC-Light"/>
          <a:ea typeface="+mn-ea"/>
          <a:cs typeface="NSPCC-Light"/>
        </a:defRPr>
      </a:lvl3pPr>
      <a:lvl4pPr marL="1076325" indent="-273050" algn="l" rtl="0" eaLnBrk="1" fontAlgn="base" hangingPunct="1">
        <a:lnSpc>
          <a:spcPts val="2300"/>
        </a:lnSpc>
        <a:spcBef>
          <a:spcPct val="20000"/>
        </a:spcBef>
        <a:spcAft>
          <a:spcPct val="0"/>
        </a:spcAft>
        <a:buFont typeface="Wingdings" pitchFamily="2" charset="2"/>
        <a:buChar char="§"/>
        <a:defRPr sz="2000" b="0" i="0" kern="1200">
          <a:solidFill>
            <a:schemeClr val="tx1"/>
          </a:solidFill>
          <a:latin typeface="NSPCC-Light"/>
          <a:ea typeface="+mn-ea"/>
          <a:cs typeface="NSPCC-Light"/>
        </a:defRPr>
      </a:lvl4pPr>
      <a:lvl5pPr marL="1341438" indent="-265113" algn="l" rtl="0" eaLnBrk="1" fontAlgn="base" hangingPunct="1">
        <a:lnSpc>
          <a:spcPts val="2300"/>
        </a:lnSpc>
        <a:spcBef>
          <a:spcPct val="20000"/>
        </a:spcBef>
        <a:spcAft>
          <a:spcPct val="0"/>
        </a:spcAft>
        <a:buFont typeface="Wingdings" pitchFamily="2" charset="2"/>
        <a:buChar char="§"/>
        <a:defRPr sz="2000" b="0" i="0" kern="1200">
          <a:solidFill>
            <a:schemeClr val="tx1"/>
          </a:solidFill>
          <a:latin typeface="NSPCC-Light"/>
          <a:ea typeface="+mn-ea"/>
          <a:cs typeface="NSPCC-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arnardos.org.uk/what-we-do" TargetMode="External"/><Relationship Id="rId7" Type="http://schemas.openxmlformats.org/officeDocument/2006/relationships/hyperlink" Target="https://learning.nspcc.org.uk/child-abuse-and-neglect/harmful-sexual-behaviou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nspcc.org.uk/" TargetMode="External"/><Relationship Id="rId5" Type="http://schemas.openxmlformats.org/officeDocument/2006/relationships/image" Target="../media/image19.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DB7C-D2A6-E748-A2B5-3F94EC0C0825}"/>
              </a:ext>
            </a:extLst>
          </p:cNvPr>
          <p:cNvSpPr>
            <a:spLocks noGrp="1"/>
          </p:cNvSpPr>
          <p:nvPr>
            <p:ph type="ctrTitle"/>
          </p:nvPr>
        </p:nvSpPr>
        <p:spPr>
          <a:xfrm>
            <a:off x="3617259" y="261257"/>
            <a:ext cx="8420418" cy="3853543"/>
          </a:xfrm>
        </p:spPr>
        <p:txBody>
          <a:bodyPr>
            <a:noAutofit/>
          </a:bodyPr>
          <a:lstStyle/>
          <a:p>
            <a:r>
              <a:rPr lang="en-GB" sz="3800" dirty="0"/>
              <a:t>Perspectives from voluntary sector practitioners responding to sibling harmful sexual behaviours, and specific considerations when working with Black, Asian and minority ethnic children and families</a:t>
            </a:r>
            <a:endParaRPr lang="en-US" sz="3800" dirty="0"/>
          </a:p>
        </p:txBody>
      </p:sp>
      <p:sp>
        <p:nvSpPr>
          <p:cNvPr id="4" name="Text Placeholder 3">
            <a:extLst>
              <a:ext uri="{FF2B5EF4-FFF2-40B4-BE49-F238E27FC236}">
                <a16:creationId xmlns:a16="http://schemas.microsoft.com/office/drawing/2014/main" id="{A2C8492A-B7E3-694F-A654-F0C522EA2A49}"/>
              </a:ext>
            </a:extLst>
          </p:cNvPr>
          <p:cNvSpPr>
            <a:spLocks noGrp="1"/>
          </p:cNvSpPr>
          <p:nvPr>
            <p:ph type="body" sz="quarter" idx="11"/>
          </p:nvPr>
        </p:nvSpPr>
        <p:spPr>
          <a:xfrm>
            <a:off x="6504668" y="3880785"/>
            <a:ext cx="5687332" cy="1627386"/>
          </a:xfrm>
        </p:spPr>
        <p:txBody>
          <a:bodyPr/>
          <a:lstStyle/>
          <a:p>
            <a:pPr algn="l"/>
            <a:r>
              <a:rPr lang="en-US" dirty="0"/>
              <a:t>Michelle West, </a:t>
            </a:r>
            <a:r>
              <a:rPr lang="en-US" dirty="0">
                <a:solidFill>
                  <a:schemeClr val="bg1"/>
                </a:solidFill>
              </a:rPr>
              <a:t>NSPCC		</a:t>
            </a:r>
          </a:p>
          <a:p>
            <a:r>
              <a:rPr lang="en-US" dirty="0"/>
              <a:t>Spencer Bailey, </a:t>
            </a:r>
            <a:r>
              <a:rPr lang="en-US" dirty="0">
                <a:solidFill>
                  <a:schemeClr val="bg1"/>
                </a:solidFill>
              </a:rPr>
              <a:t>Barnardo’s	</a:t>
            </a:r>
          </a:p>
          <a:p>
            <a:r>
              <a:rPr lang="en-US" dirty="0"/>
              <a:t>Ray Tait,</a:t>
            </a:r>
            <a:r>
              <a:rPr lang="en-US" dirty="0">
                <a:solidFill>
                  <a:schemeClr val="bg1"/>
                </a:solidFill>
              </a:rPr>
              <a:t> Independent </a:t>
            </a:r>
          </a:p>
          <a:p>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14166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997221A4-A212-47B0-B068-57290AC4F72E}"/>
              </a:ext>
            </a:extLst>
          </p:cNvPr>
          <p:cNvSpPr/>
          <p:nvPr/>
        </p:nvSpPr>
        <p:spPr>
          <a:xfrm>
            <a:off x="277029" y="4302916"/>
            <a:ext cx="1809425" cy="164350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AC36DB6F-FF7E-4A99-BE06-5F434B8C7F2B}"/>
              </a:ext>
            </a:extLst>
          </p:cNvPr>
          <p:cNvSpPr/>
          <p:nvPr/>
        </p:nvSpPr>
        <p:spPr>
          <a:xfrm>
            <a:off x="2526223" y="4288611"/>
            <a:ext cx="1809425" cy="164350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598D18B5-1EE0-473E-B41F-E7AAF2169AB2}"/>
              </a:ext>
            </a:extLst>
          </p:cNvPr>
          <p:cNvSpPr/>
          <p:nvPr/>
        </p:nvSpPr>
        <p:spPr>
          <a:xfrm>
            <a:off x="1466107" y="2901920"/>
            <a:ext cx="1809425" cy="164350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2BFD4062-4DA3-4F8B-ACD4-480B7C9E5767}"/>
              </a:ext>
            </a:extLst>
          </p:cNvPr>
          <p:cNvSpPr/>
          <p:nvPr/>
        </p:nvSpPr>
        <p:spPr>
          <a:xfrm>
            <a:off x="2354458" y="1300984"/>
            <a:ext cx="1809425" cy="164350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3D7909ED-69A1-4D9C-939D-C5DA5BCC5C65}"/>
              </a:ext>
            </a:extLst>
          </p:cNvPr>
          <p:cNvSpPr/>
          <p:nvPr/>
        </p:nvSpPr>
        <p:spPr>
          <a:xfrm>
            <a:off x="297743" y="1340306"/>
            <a:ext cx="1809425" cy="164350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a:xfrm>
            <a:off x="406913" y="85697"/>
            <a:ext cx="11106799" cy="1325563"/>
          </a:xfrm>
        </p:spPr>
        <p:txBody>
          <a:bodyPr>
            <a:normAutofit/>
          </a:bodyPr>
          <a:lstStyle/>
          <a:p>
            <a:r>
              <a:rPr lang="en-GB" dirty="0"/>
              <a:t>Case study – internal barriers to disclosure and support  </a:t>
            </a:r>
            <a:endParaRPr lang="en-US" dirty="0"/>
          </a:p>
        </p:txBody>
      </p:sp>
      <p:sp>
        <p:nvSpPr>
          <p:cNvPr id="12" name="Title 1">
            <a:extLst>
              <a:ext uri="{FF2B5EF4-FFF2-40B4-BE49-F238E27FC236}">
                <a16:creationId xmlns:a16="http://schemas.microsoft.com/office/drawing/2014/main" id="{4F17D071-8B4C-4200-AB2B-4C9120D9E128}"/>
              </a:ext>
            </a:extLst>
          </p:cNvPr>
          <p:cNvSpPr txBox="1">
            <a:spLocks/>
          </p:cNvSpPr>
          <p:nvPr/>
        </p:nvSpPr>
        <p:spPr>
          <a:xfrm>
            <a:off x="141496" y="135332"/>
            <a:ext cx="11488504" cy="5544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B5517"/>
                </a:solidFill>
                <a:latin typeface="Helvetica" pitchFamily="2" charset="0"/>
                <a:ea typeface="+mj-ea"/>
                <a:cs typeface="+mj-cs"/>
              </a:defRPr>
            </a:lvl1pPr>
          </a:lstStyle>
          <a:p>
            <a:endParaRPr lang="en-GB" sz="2400" dirty="0">
              <a:solidFill>
                <a:srgbClr val="00B050"/>
              </a:solidFill>
            </a:endParaRPr>
          </a:p>
        </p:txBody>
      </p:sp>
      <p:sp>
        <p:nvSpPr>
          <p:cNvPr id="13" name="Rectangle 12">
            <a:extLst>
              <a:ext uri="{FF2B5EF4-FFF2-40B4-BE49-F238E27FC236}">
                <a16:creationId xmlns:a16="http://schemas.microsoft.com/office/drawing/2014/main" id="{C0EB3025-C237-4F3C-AA8F-6894A058BFD3}"/>
              </a:ext>
            </a:extLst>
          </p:cNvPr>
          <p:cNvSpPr/>
          <p:nvPr/>
        </p:nvSpPr>
        <p:spPr>
          <a:xfrm>
            <a:off x="196230" y="1326201"/>
            <a:ext cx="2012453" cy="167078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The sibling told a teacher and was afraid to tell their mother </a:t>
            </a:r>
            <a:endParaRPr kumimoji="0" lang="en-US"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B438A1E9-0FCF-407F-814A-328C1B26F574}"/>
              </a:ext>
            </a:extLst>
          </p:cNvPr>
          <p:cNvSpPr/>
          <p:nvPr/>
        </p:nvSpPr>
        <p:spPr>
          <a:xfrm>
            <a:off x="5380382" y="1565801"/>
            <a:ext cx="4896958" cy="490557"/>
          </a:xfrm>
          <a:prstGeom prst="rect">
            <a:avLst/>
          </a:prstGeom>
          <a:solidFill>
            <a:schemeClr val="accent6">
              <a:lumMod val="20000"/>
              <a:lumOff val="8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Fear of being punished/rejected</a:t>
            </a:r>
          </a:p>
        </p:txBody>
      </p:sp>
      <p:sp>
        <p:nvSpPr>
          <p:cNvPr id="15" name="Rectangle 14">
            <a:extLst>
              <a:ext uri="{FF2B5EF4-FFF2-40B4-BE49-F238E27FC236}">
                <a16:creationId xmlns:a16="http://schemas.microsoft.com/office/drawing/2014/main" id="{6650B522-F855-4DD8-B139-2C6EB13DE88A}"/>
              </a:ext>
            </a:extLst>
          </p:cNvPr>
          <p:cNvSpPr/>
          <p:nvPr/>
        </p:nvSpPr>
        <p:spPr>
          <a:xfrm>
            <a:off x="1368543" y="2892666"/>
            <a:ext cx="2012452" cy="179802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AJ’s reluctance to speak about family life</a:t>
            </a:r>
            <a:endParaRPr kumimoji="0" lang="en-US" sz="160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‘Silence</a:t>
            </a:r>
            <a:r>
              <a:rPr kumimoji="0" lang="en-GB"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a:t>
            </a:r>
          </a:p>
        </p:txBody>
      </p:sp>
      <p:sp>
        <p:nvSpPr>
          <p:cNvPr id="16" name="Rectangle 15">
            <a:extLst>
              <a:ext uri="{FF2B5EF4-FFF2-40B4-BE49-F238E27FC236}">
                <a16:creationId xmlns:a16="http://schemas.microsoft.com/office/drawing/2014/main" id="{26ABED9E-777E-47B7-BBD5-2087B55EEDB9}"/>
              </a:ext>
            </a:extLst>
          </p:cNvPr>
          <p:cNvSpPr/>
          <p:nvPr/>
        </p:nvSpPr>
        <p:spPr>
          <a:xfrm>
            <a:off x="2263417" y="1426952"/>
            <a:ext cx="2012453" cy="161212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Comments by the family about AJ bringing shame onto the family</a:t>
            </a:r>
          </a:p>
        </p:txBody>
      </p:sp>
      <p:sp>
        <p:nvSpPr>
          <p:cNvPr id="17" name="Rectangle 16">
            <a:extLst>
              <a:ext uri="{FF2B5EF4-FFF2-40B4-BE49-F238E27FC236}">
                <a16:creationId xmlns:a16="http://schemas.microsoft.com/office/drawing/2014/main" id="{703F43C6-5401-4BAF-A0FC-4B8FED23DAE4}"/>
              </a:ext>
            </a:extLst>
          </p:cNvPr>
          <p:cNvSpPr/>
          <p:nvPr/>
        </p:nvSpPr>
        <p:spPr>
          <a:xfrm>
            <a:off x="2569448" y="4369380"/>
            <a:ext cx="1779355" cy="1612123"/>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Mother hadn’t considered SSA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Thought they just were being curious</a:t>
            </a:r>
          </a:p>
        </p:txBody>
      </p:sp>
      <p:sp>
        <p:nvSpPr>
          <p:cNvPr id="18" name="Rectangle 17">
            <a:extLst>
              <a:ext uri="{FF2B5EF4-FFF2-40B4-BE49-F238E27FC236}">
                <a16:creationId xmlns:a16="http://schemas.microsoft.com/office/drawing/2014/main" id="{12E3A64D-6000-424E-979E-0AEAA1A95698}"/>
              </a:ext>
            </a:extLst>
          </p:cNvPr>
          <p:cNvSpPr/>
          <p:nvPr/>
        </p:nvSpPr>
        <p:spPr>
          <a:xfrm>
            <a:off x="5380383" y="2302653"/>
            <a:ext cx="4896958" cy="557038"/>
          </a:xfrm>
          <a:prstGeom prst="rect">
            <a:avLst/>
          </a:prstGeom>
          <a:solidFill>
            <a:schemeClr val="accent6">
              <a:lumMod val="20000"/>
              <a:lumOff val="8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Fear of being disbelieved or ignored.</a:t>
            </a:r>
          </a:p>
        </p:txBody>
      </p:sp>
      <p:sp>
        <p:nvSpPr>
          <p:cNvPr id="19" name="Rectangle 18">
            <a:extLst>
              <a:ext uri="{FF2B5EF4-FFF2-40B4-BE49-F238E27FC236}">
                <a16:creationId xmlns:a16="http://schemas.microsoft.com/office/drawing/2014/main" id="{1B1B007C-7782-412D-A033-4818959643CD}"/>
              </a:ext>
            </a:extLst>
          </p:cNvPr>
          <p:cNvSpPr/>
          <p:nvPr/>
        </p:nvSpPr>
        <p:spPr>
          <a:xfrm>
            <a:off x="5380381" y="3054768"/>
            <a:ext cx="4896960" cy="542007"/>
          </a:xfrm>
          <a:prstGeom prst="rect">
            <a:avLst/>
          </a:prstGeom>
          <a:solidFill>
            <a:schemeClr val="accent6">
              <a:lumMod val="20000"/>
              <a:lumOff val="8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Pressure within families and communities to maintain honour and prevent shame.</a:t>
            </a:r>
          </a:p>
        </p:txBody>
      </p:sp>
      <p:sp>
        <p:nvSpPr>
          <p:cNvPr id="20" name="Rectangle 19">
            <a:extLst>
              <a:ext uri="{FF2B5EF4-FFF2-40B4-BE49-F238E27FC236}">
                <a16:creationId xmlns:a16="http://schemas.microsoft.com/office/drawing/2014/main" id="{F7AC0035-2AFF-4456-AFDF-192DB5B9635D}"/>
              </a:ext>
            </a:extLst>
          </p:cNvPr>
          <p:cNvSpPr/>
          <p:nvPr/>
        </p:nvSpPr>
        <p:spPr>
          <a:xfrm>
            <a:off x="5395764" y="3889293"/>
            <a:ext cx="4896958" cy="951339"/>
          </a:xfrm>
          <a:prstGeom prst="rect">
            <a:avLst/>
          </a:prstGeom>
          <a:solidFill>
            <a:schemeClr val="accent6">
              <a:lumMod val="20000"/>
              <a:lumOff val="8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Pressure to conform to and cultural norms around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gendered roles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Purity for girls and women and masculinity for boys and 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21" name="Rectangle 20">
            <a:extLst>
              <a:ext uri="{FF2B5EF4-FFF2-40B4-BE49-F238E27FC236}">
                <a16:creationId xmlns:a16="http://schemas.microsoft.com/office/drawing/2014/main" id="{88AF6645-73C2-4880-9C8E-4E95DE32B07A}"/>
              </a:ext>
            </a:extLst>
          </p:cNvPr>
          <p:cNvSpPr/>
          <p:nvPr/>
        </p:nvSpPr>
        <p:spPr>
          <a:xfrm>
            <a:off x="5380383" y="5004087"/>
            <a:ext cx="4896958" cy="675861"/>
          </a:xfrm>
          <a:prstGeom prst="rect">
            <a:avLst/>
          </a:prstGeom>
          <a:solidFill>
            <a:schemeClr val="accent6">
              <a:lumMod val="20000"/>
              <a:lumOff val="80000"/>
            </a:scheme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Lack of understanding and awareness of concepts such as CSA</a:t>
            </a:r>
          </a:p>
        </p:txBody>
      </p:sp>
      <p:sp>
        <p:nvSpPr>
          <p:cNvPr id="23" name="TextBox 22">
            <a:extLst>
              <a:ext uri="{FF2B5EF4-FFF2-40B4-BE49-F238E27FC236}">
                <a16:creationId xmlns:a16="http://schemas.microsoft.com/office/drawing/2014/main" id="{60C7ABCB-6C73-4E23-9D6B-DE27A34D3F03}"/>
              </a:ext>
            </a:extLst>
          </p:cNvPr>
          <p:cNvSpPr txBox="1"/>
          <p:nvPr/>
        </p:nvSpPr>
        <p:spPr>
          <a:xfrm>
            <a:off x="287330" y="4609318"/>
            <a:ext cx="1702581" cy="107721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Mother is afraid of anyone else finding out in community</a:t>
            </a:r>
          </a:p>
        </p:txBody>
      </p:sp>
      <p:sp>
        <p:nvSpPr>
          <p:cNvPr id="3" name="Arrow: Right 2">
            <a:extLst>
              <a:ext uri="{FF2B5EF4-FFF2-40B4-BE49-F238E27FC236}">
                <a16:creationId xmlns:a16="http://schemas.microsoft.com/office/drawing/2014/main" id="{FB447E2E-D733-4C74-A03F-F9CE57B646F1}"/>
              </a:ext>
            </a:extLst>
          </p:cNvPr>
          <p:cNvSpPr/>
          <p:nvPr/>
        </p:nvSpPr>
        <p:spPr>
          <a:xfrm>
            <a:off x="4608042" y="3443119"/>
            <a:ext cx="870915" cy="5580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E7074C1F-05D7-4AB2-81BE-3F035FBAB713}"/>
              </a:ext>
            </a:extLst>
          </p:cNvPr>
          <p:cNvSpPr txBox="1"/>
          <p:nvPr/>
        </p:nvSpPr>
        <p:spPr>
          <a:xfrm>
            <a:off x="4490015" y="1622722"/>
            <a:ext cx="430887" cy="4199135"/>
          </a:xfrm>
          <a:prstGeom prst="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a:ln w="25400">
            <a:prstDash val="lgDash"/>
          </a:ln>
        </p:spPr>
        <p:style>
          <a:lnRef idx="1">
            <a:schemeClr val="accent4"/>
          </a:lnRef>
          <a:fillRef idx="2">
            <a:schemeClr val="accent4"/>
          </a:fillRef>
          <a:effectRef idx="1">
            <a:schemeClr val="accent4"/>
          </a:effectRef>
          <a:fontRef idx="minor">
            <a:schemeClr val="dk1"/>
          </a:fontRef>
        </p:style>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42553"/>
                </a:solidFill>
                <a:effectLst/>
                <a:uLnTx/>
                <a:uFillTx/>
                <a:latin typeface="Helvetica" panose="020B0604020202020204" pitchFamily="34" charset="0"/>
                <a:cs typeface="Helvetica" panose="020B0604020202020204" pitchFamily="34" charset="0"/>
              </a:rPr>
              <a:t>Curious – Empathic- Culturally competent </a:t>
            </a:r>
          </a:p>
        </p:txBody>
      </p:sp>
      <p:sp>
        <p:nvSpPr>
          <p:cNvPr id="27" name="Arrow: Right 26">
            <a:extLst>
              <a:ext uri="{FF2B5EF4-FFF2-40B4-BE49-F238E27FC236}">
                <a16:creationId xmlns:a16="http://schemas.microsoft.com/office/drawing/2014/main" id="{E786A7D8-C453-4906-AAE5-8AA4EF9BA735}"/>
              </a:ext>
            </a:extLst>
          </p:cNvPr>
          <p:cNvSpPr/>
          <p:nvPr/>
        </p:nvSpPr>
        <p:spPr>
          <a:xfrm>
            <a:off x="3680876" y="3436531"/>
            <a:ext cx="791634" cy="5580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533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normAutofit/>
          </a:bodyPr>
          <a:lstStyle/>
          <a:p>
            <a:r>
              <a:rPr lang="en-GB" dirty="0"/>
              <a:t>Case study – external barriers  </a:t>
            </a:r>
            <a:endParaRPr lang="en-US" dirty="0"/>
          </a:p>
        </p:txBody>
      </p:sp>
      <p:sp>
        <p:nvSpPr>
          <p:cNvPr id="5" name="TextBox 4">
            <a:extLst>
              <a:ext uri="{FF2B5EF4-FFF2-40B4-BE49-F238E27FC236}">
                <a16:creationId xmlns:a16="http://schemas.microsoft.com/office/drawing/2014/main" id="{1679E488-DCBC-48A2-A628-9B9492EF1237}"/>
              </a:ext>
            </a:extLst>
          </p:cNvPr>
          <p:cNvSpPr txBox="1"/>
          <p:nvPr/>
        </p:nvSpPr>
        <p:spPr>
          <a:xfrm>
            <a:off x="838200" y="1590170"/>
            <a:ext cx="2277376" cy="1815882"/>
          </a:xfrm>
          <a:prstGeom prst="rect">
            <a:avLst/>
          </a:prstGeom>
          <a:solidFill>
            <a:schemeClr val="accent6">
              <a:lumMod val="20000"/>
              <a:lumOff val="80000"/>
            </a:schemeClr>
          </a:solidFill>
        </p:spPr>
        <p:txBody>
          <a:bodyPr wrap="square" rtlCol="0">
            <a:spAutoFit/>
          </a:bodyPr>
          <a:lstStyle/>
          <a:p>
            <a:r>
              <a:rPr lang="en-GB" sz="1600" b="1" dirty="0">
                <a:latin typeface="Helvetica" panose="020B0604020202020204" pitchFamily="34" charset="0"/>
                <a:cs typeface="Helvetica" panose="020B0604020202020204" pitchFamily="34" charset="0"/>
              </a:rPr>
              <a:t>Poverty</a:t>
            </a: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Poor Housing</a:t>
            </a: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Poor Health</a:t>
            </a: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Access to resources</a:t>
            </a: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(Telephone, Internet, Travel)</a:t>
            </a:r>
          </a:p>
        </p:txBody>
      </p:sp>
      <p:sp>
        <p:nvSpPr>
          <p:cNvPr id="12" name="TextBox 11">
            <a:extLst>
              <a:ext uri="{FF2B5EF4-FFF2-40B4-BE49-F238E27FC236}">
                <a16:creationId xmlns:a16="http://schemas.microsoft.com/office/drawing/2014/main" id="{3DFA803C-BB06-459C-B9BF-BE553FA1DE92}"/>
              </a:ext>
            </a:extLst>
          </p:cNvPr>
          <p:cNvSpPr txBox="1"/>
          <p:nvPr/>
        </p:nvSpPr>
        <p:spPr>
          <a:xfrm>
            <a:off x="3280973" y="1613118"/>
            <a:ext cx="2277376" cy="1815882"/>
          </a:xfrm>
          <a:prstGeom prst="rect">
            <a:avLst/>
          </a:prstGeom>
          <a:solidFill>
            <a:schemeClr val="accent6">
              <a:lumMod val="20000"/>
              <a:lumOff val="80000"/>
            </a:schemeClr>
          </a:solidFill>
        </p:spPr>
        <p:txBody>
          <a:bodyPr wrap="square" rtlCol="0">
            <a:spAutoFit/>
          </a:bodyPr>
          <a:lstStyle/>
          <a:p>
            <a:r>
              <a:rPr lang="en-GB" sz="1600" b="1" dirty="0">
                <a:latin typeface="Helvetica" panose="020B0604020202020204" pitchFamily="34" charset="0"/>
                <a:cs typeface="Helvetica" panose="020B0604020202020204" pitchFamily="34" charset="0"/>
              </a:rPr>
              <a:t>Cultural competency </a:t>
            </a:r>
          </a:p>
          <a:p>
            <a:pPr algn="ctr"/>
            <a:endParaRPr lang="en-GB" sz="1600" dirty="0">
              <a:latin typeface="Helvetica" panose="020B0604020202020204" pitchFamily="34" charset="0"/>
              <a:cs typeface="Helvetica" panose="020B0604020202020204" pitchFamily="34" charset="0"/>
            </a:endParaRPr>
          </a:p>
          <a:p>
            <a:pPr algn="ctr"/>
            <a:r>
              <a:rPr lang="en-GB" sz="1600" dirty="0">
                <a:latin typeface="Helvetica" panose="020B0604020202020204" pitchFamily="34" charset="0"/>
                <a:cs typeface="Helvetica" panose="020B0604020202020204" pitchFamily="34" charset="0"/>
              </a:rPr>
              <a:t>Lack of cultural understanding in statutory agencies and service providers</a:t>
            </a:r>
          </a:p>
          <a:p>
            <a:endParaRPr lang="en-GB" sz="16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778B25DC-1CA6-4E5C-98C7-92CEBD25C948}"/>
              </a:ext>
            </a:extLst>
          </p:cNvPr>
          <p:cNvSpPr txBox="1"/>
          <p:nvPr/>
        </p:nvSpPr>
        <p:spPr>
          <a:xfrm>
            <a:off x="5723746" y="1590170"/>
            <a:ext cx="2277376" cy="1815882"/>
          </a:xfrm>
          <a:prstGeom prst="rect">
            <a:avLst/>
          </a:prstGeom>
          <a:solidFill>
            <a:schemeClr val="accent6">
              <a:lumMod val="20000"/>
              <a:lumOff val="80000"/>
            </a:schemeClr>
          </a:solidFill>
        </p:spPr>
        <p:txBody>
          <a:bodyPr wrap="square" rtlCol="0">
            <a:spAutoFit/>
          </a:bodyPr>
          <a:lstStyle/>
          <a:p>
            <a:r>
              <a:rPr lang="en-GB" sz="1600" b="1" dirty="0">
                <a:latin typeface="Helvetica" panose="020B0604020202020204" pitchFamily="34" charset="0"/>
                <a:cs typeface="Helvetica" panose="020B0604020202020204" pitchFamily="34" charset="0"/>
              </a:rPr>
              <a:t>Immigration status </a:t>
            </a:r>
          </a:p>
          <a:p>
            <a:endParaRPr lang="en-GB" sz="1600" dirty="0">
              <a:latin typeface="Helvetica" panose="020B0604020202020204" pitchFamily="34" charset="0"/>
              <a:cs typeface="Helvetica" panose="020B0604020202020204" pitchFamily="34" charset="0"/>
            </a:endParaRPr>
          </a:p>
          <a:p>
            <a:pPr algn="ctr"/>
            <a:endParaRPr lang="en-GB" sz="1600" dirty="0">
              <a:latin typeface="Helvetica" panose="020B0604020202020204" pitchFamily="34" charset="0"/>
              <a:cs typeface="Helvetica" panose="020B0604020202020204" pitchFamily="34" charset="0"/>
            </a:endParaRPr>
          </a:p>
          <a:p>
            <a:pPr algn="ctr"/>
            <a:r>
              <a:rPr lang="en-GB" sz="1600" dirty="0">
                <a:latin typeface="Helvetica" panose="020B0604020202020204" pitchFamily="34" charset="0"/>
                <a:cs typeface="Helvetica" panose="020B0604020202020204" pitchFamily="34" charset="0"/>
              </a:rPr>
              <a:t>Stigma and shame of insecure asylum status </a:t>
            </a:r>
          </a:p>
          <a:p>
            <a:pPr algn="ctr"/>
            <a:endParaRPr lang="en-GB" sz="1600" dirty="0">
              <a:latin typeface="Helvetica" panose="020B0604020202020204" pitchFamily="34" charset="0"/>
              <a:cs typeface="Helvetica" panose="020B0604020202020204" pitchFamily="34" charset="0"/>
            </a:endParaRPr>
          </a:p>
          <a:p>
            <a:pPr algn="ctr"/>
            <a:endParaRPr lang="en-GB" sz="1600" dirty="0">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0A4EA447-55FD-4A79-8251-25332E5A58D8}"/>
              </a:ext>
            </a:extLst>
          </p:cNvPr>
          <p:cNvSpPr txBox="1"/>
          <p:nvPr/>
        </p:nvSpPr>
        <p:spPr>
          <a:xfrm>
            <a:off x="8140841" y="1590170"/>
            <a:ext cx="2277376" cy="1815882"/>
          </a:xfrm>
          <a:prstGeom prst="rect">
            <a:avLst/>
          </a:prstGeom>
          <a:solidFill>
            <a:schemeClr val="accent6">
              <a:lumMod val="20000"/>
              <a:lumOff val="80000"/>
            </a:schemeClr>
          </a:solidFill>
        </p:spPr>
        <p:txBody>
          <a:bodyPr wrap="square" rtlCol="0">
            <a:spAutoFit/>
          </a:bodyPr>
          <a:lstStyle/>
          <a:p>
            <a:r>
              <a:rPr lang="en-GB" sz="1600" b="1" dirty="0">
                <a:latin typeface="Helvetica" panose="020B0604020202020204" pitchFamily="34" charset="0"/>
                <a:cs typeface="Helvetica" panose="020B0604020202020204" pitchFamily="34" charset="0"/>
              </a:rPr>
              <a:t>Communication  </a:t>
            </a:r>
          </a:p>
          <a:p>
            <a:endParaRPr lang="en-GB" sz="1600" dirty="0">
              <a:latin typeface="Helvetica" panose="020B0604020202020204" pitchFamily="34" charset="0"/>
              <a:cs typeface="Helvetica" panose="020B0604020202020204" pitchFamily="34" charset="0"/>
            </a:endParaRPr>
          </a:p>
          <a:p>
            <a:pPr algn="ctr"/>
            <a:endParaRPr lang="en-GB" sz="1600" dirty="0">
              <a:latin typeface="Helvetica" panose="020B0604020202020204" pitchFamily="34" charset="0"/>
              <a:cs typeface="Helvetica" panose="020B0604020202020204" pitchFamily="34" charset="0"/>
            </a:endParaRPr>
          </a:p>
          <a:p>
            <a:pPr algn="ctr"/>
            <a:r>
              <a:rPr lang="en-GB" sz="1600" dirty="0">
                <a:latin typeface="Helvetica" panose="020B0604020202020204" pitchFamily="34" charset="0"/>
                <a:cs typeface="Helvetica" panose="020B0604020202020204" pitchFamily="34" charset="0"/>
              </a:rPr>
              <a:t>Written and spoken barriers</a:t>
            </a:r>
          </a:p>
          <a:p>
            <a:pPr algn="ctr"/>
            <a:r>
              <a:rPr lang="en-GB" sz="1600" dirty="0">
                <a:latin typeface="Helvetica" panose="020B0604020202020204" pitchFamily="34" charset="0"/>
                <a:cs typeface="Helvetica" panose="020B0604020202020204" pitchFamily="34" charset="0"/>
              </a:rPr>
              <a:t> </a:t>
            </a:r>
          </a:p>
          <a:p>
            <a:pPr algn="ctr"/>
            <a:endParaRPr lang="en-GB" sz="1600" dirty="0">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DC8EB1D6-8F0F-4CF0-BDF5-BA9F5A58FBC6}"/>
              </a:ext>
            </a:extLst>
          </p:cNvPr>
          <p:cNvSpPr txBox="1"/>
          <p:nvPr/>
        </p:nvSpPr>
        <p:spPr>
          <a:xfrm>
            <a:off x="838200" y="3600972"/>
            <a:ext cx="2277376" cy="1815882"/>
          </a:xfrm>
          <a:prstGeom prst="rect">
            <a:avLst/>
          </a:prstGeom>
          <a:solidFill>
            <a:schemeClr val="accent6">
              <a:lumMod val="20000"/>
              <a:lumOff val="80000"/>
            </a:schemeClr>
          </a:solidFill>
        </p:spPr>
        <p:txBody>
          <a:bodyPr wrap="square" rtlCol="0">
            <a:spAutoFit/>
          </a:bodyPr>
          <a:lstStyle/>
          <a:p>
            <a:pPr algn="ctr"/>
            <a:endParaRPr lang="en-GB" sz="1600" dirty="0">
              <a:latin typeface="Helvetica" panose="020B0604020202020204" pitchFamily="34" charset="0"/>
              <a:cs typeface="Helvetica" panose="020B0604020202020204" pitchFamily="34" charset="0"/>
            </a:endParaRPr>
          </a:p>
          <a:p>
            <a:pPr algn="ctr"/>
            <a:r>
              <a:rPr lang="en-GB" sz="1600" dirty="0">
                <a:latin typeface="Helvetica" panose="020B0604020202020204" pitchFamily="34" charset="0"/>
                <a:cs typeface="Helvetica" panose="020B0604020202020204" pitchFamily="34" charset="0"/>
              </a:rPr>
              <a:t>Failure by support services to recognise and take account of cultural issues and experiences</a:t>
            </a:r>
          </a:p>
          <a:p>
            <a:pPr algn="ctr"/>
            <a:endParaRPr lang="en-GB" sz="1600" dirty="0">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A21EC64D-AF4B-4103-884E-2E016F99EF47}"/>
              </a:ext>
            </a:extLst>
          </p:cNvPr>
          <p:cNvSpPr txBox="1"/>
          <p:nvPr/>
        </p:nvSpPr>
        <p:spPr>
          <a:xfrm>
            <a:off x="3280973" y="3599742"/>
            <a:ext cx="2277376" cy="1815882"/>
          </a:xfrm>
          <a:prstGeom prst="rect">
            <a:avLst/>
          </a:prstGeom>
          <a:solidFill>
            <a:schemeClr val="accent6">
              <a:lumMod val="20000"/>
              <a:lumOff val="80000"/>
            </a:schemeClr>
          </a:solidFill>
        </p:spPr>
        <p:txBody>
          <a:bodyPr wrap="square" rtlCol="0">
            <a:spAutoFit/>
          </a:bodyPr>
          <a:lstStyle/>
          <a:p>
            <a:endParaRPr lang="en-GB" sz="1600" dirty="0">
              <a:latin typeface="Helvetica" panose="020B0604020202020204" pitchFamily="34" charset="0"/>
              <a:cs typeface="Helvetica" panose="020B0604020202020204" pitchFamily="34" charset="0"/>
            </a:endParaRPr>
          </a:p>
          <a:p>
            <a:pPr algn="ctr"/>
            <a:endParaRPr lang="en-GB" sz="1600" dirty="0">
              <a:latin typeface="Helvetica" panose="020B0604020202020204" pitchFamily="34" charset="0"/>
              <a:cs typeface="Helvetica" panose="020B0604020202020204" pitchFamily="34" charset="0"/>
            </a:endParaRPr>
          </a:p>
          <a:p>
            <a:pPr algn="ctr"/>
            <a:r>
              <a:rPr lang="en-GB" sz="1600" b="1" dirty="0">
                <a:latin typeface="Helvetica" panose="020B0604020202020204" pitchFamily="34" charset="0"/>
                <a:cs typeface="Helvetica" panose="020B0604020202020204" pitchFamily="34" charset="0"/>
              </a:rPr>
              <a:t>Distrus</a:t>
            </a:r>
            <a:r>
              <a:rPr lang="en-GB" sz="1600" dirty="0">
                <a:latin typeface="Helvetica" panose="020B0604020202020204" pitchFamily="34" charset="0"/>
                <a:cs typeface="Helvetica" panose="020B0604020202020204" pitchFamily="34" charset="0"/>
              </a:rPr>
              <a:t>t of services, limited </a:t>
            </a:r>
            <a:r>
              <a:rPr lang="en-GB" sz="1600" b="1" dirty="0">
                <a:latin typeface="Helvetica" panose="020B0604020202020204" pitchFamily="34" charset="0"/>
                <a:cs typeface="Helvetica" panose="020B0604020202020204" pitchFamily="34" charset="0"/>
              </a:rPr>
              <a:t>awareness</a:t>
            </a:r>
            <a:r>
              <a:rPr lang="en-GB" sz="1600" dirty="0">
                <a:latin typeface="Helvetica" panose="020B0604020202020204" pitchFamily="34" charset="0"/>
                <a:cs typeface="Helvetica" panose="020B0604020202020204" pitchFamily="34" charset="0"/>
              </a:rPr>
              <a:t> of services   </a:t>
            </a:r>
          </a:p>
          <a:p>
            <a:pPr algn="ctr"/>
            <a:endParaRPr lang="en-GB" sz="1600" dirty="0">
              <a:latin typeface="Helvetica" panose="020B0604020202020204" pitchFamily="34" charset="0"/>
              <a:cs typeface="Helvetica" panose="020B0604020202020204" pitchFamily="34" charset="0"/>
            </a:endParaRPr>
          </a:p>
          <a:p>
            <a:pPr algn="ctr"/>
            <a:endParaRPr lang="en-GB" sz="1600" dirty="0">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FF9F29FD-363E-4E73-AB60-6B80DACB03A5}"/>
              </a:ext>
            </a:extLst>
          </p:cNvPr>
          <p:cNvSpPr txBox="1"/>
          <p:nvPr/>
        </p:nvSpPr>
        <p:spPr>
          <a:xfrm>
            <a:off x="5723746" y="3582981"/>
            <a:ext cx="2277376" cy="1815882"/>
          </a:xfrm>
          <a:prstGeom prst="rect">
            <a:avLst/>
          </a:prstGeom>
          <a:solidFill>
            <a:schemeClr val="accent6">
              <a:lumMod val="20000"/>
              <a:lumOff val="80000"/>
            </a:schemeClr>
          </a:solidFill>
        </p:spPr>
        <p:txBody>
          <a:bodyPr wrap="square" rtlCol="0">
            <a:spAutoFit/>
          </a:bodyPr>
          <a:lstStyle/>
          <a:p>
            <a:pPr algn="ctr"/>
            <a:endParaRPr lang="en-GB" sz="1600" dirty="0">
              <a:latin typeface="Helvetica" panose="020B0604020202020204" pitchFamily="34" charset="0"/>
              <a:cs typeface="Helvetica" panose="020B0604020202020204" pitchFamily="34" charset="0"/>
            </a:endParaRPr>
          </a:p>
          <a:p>
            <a:pPr algn="ctr"/>
            <a:r>
              <a:rPr lang="en-GB" sz="1600" dirty="0">
                <a:latin typeface="Helvetica" panose="020B0604020202020204" pitchFamily="34" charset="0"/>
                <a:cs typeface="Helvetica" panose="020B0604020202020204" pitchFamily="34" charset="0"/>
              </a:rPr>
              <a:t>A lack of </a:t>
            </a:r>
            <a:r>
              <a:rPr lang="en-GB" sz="1600" b="1" dirty="0">
                <a:latin typeface="Helvetica" panose="020B0604020202020204" pitchFamily="34" charset="0"/>
                <a:cs typeface="Helvetica" panose="020B0604020202020204" pitchFamily="34" charset="0"/>
              </a:rPr>
              <a:t>culturally specific</a:t>
            </a:r>
            <a:r>
              <a:rPr lang="en-GB" sz="1600" dirty="0">
                <a:latin typeface="Helvetica" panose="020B0604020202020204" pitchFamily="34" charset="0"/>
                <a:cs typeface="Helvetica" panose="020B0604020202020204" pitchFamily="34" charset="0"/>
              </a:rPr>
              <a:t> voluntary sector provision</a:t>
            </a:r>
          </a:p>
          <a:p>
            <a:pPr algn="ctr"/>
            <a:r>
              <a:rPr lang="en-GB" sz="1200" dirty="0">
                <a:latin typeface="Helvetica" panose="020B0604020202020204" pitchFamily="34" charset="0"/>
                <a:cs typeface="Helvetica" panose="020B0604020202020204" pitchFamily="34" charset="0"/>
              </a:rPr>
              <a:t>(Atkin &amp; Rollings, 1993)</a:t>
            </a:r>
          </a:p>
          <a:p>
            <a:pPr algn="ctr"/>
            <a:endParaRPr lang="en-GB" sz="1200" dirty="0">
              <a:latin typeface="Helvetica" panose="020B0604020202020204" pitchFamily="34" charset="0"/>
              <a:cs typeface="Helvetica" panose="020B0604020202020204" pitchFamily="34" charset="0"/>
            </a:endParaRPr>
          </a:p>
          <a:p>
            <a:pPr algn="ctr"/>
            <a:endParaRPr lang="en-GB" sz="1200" dirty="0">
              <a:latin typeface="Helvetica" panose="020B0604020202020204" pitchFamily="34" charset="0"/>
              <a:cs typeface="Helvetica" panose="020B0604020202020204" pitchFamily="34" charset="0"/>
            </a:endParaRPr>
          </a:p>
          <a:p>
            <a:pPr algn="ctr"/>
            <a:endParaRPr lang="en-GB" sz="1200" dirty="0">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A8BF4CD9-8E45-4749-8DF6-0B3092822E37}"/>
              </a:ext>
            </a:extLst>
          </p:cNvPr>
          <p:cNvSpPr txBox="1"/>
          <p:nvPr/>
        </p:nvSpPr>
        <p:spPr>
          <a:xfrm>
            <a:off x="8115163" y="3558452"/>
            <a:ext cx="2277376" cy="1815882"/>
          </a:xfrm>
          <a:prstGeom prst="rect">
            <a:avLst/>
          </a:prstGeom>
          <a:solidFill>
            <a:schemeClr val="accent6">
              <a:lumMod val="20000"/>
              <a:lumOff val="80000"/>
            </a:schemeClr>
          </a:solidFill>
        </p:spPr>
        <p:txBody>
          <a:bodyPr wrap="square" rtlCol="0">
            <a:spAutoFit/>
          </a:bodyPr>
          <a:lstStyle/>
          <a:p>
            <a:pPr algn="ctr"/>
            <a:r>
              <a:rPr lang="en-GB" sz="1600" b="1" dirty="0">
                <a:latin typeface="Helvetica" panose="020B0604020202020204" pitchFamily="34" charset="0"/>
                <a:cs typeface="Helvetica" panose="020B0604020202020204" pitchFamily="34" charset="0"/>
              </a:rPr>
              <a:t>Racism and Unconscious Bias </a:t>
            </a:r>
            <a:r>
              <a:rPr lang="en-GB" sz="1600" dirty="0">
                <a:latin typeface="Helvetica" panose="020B0604020202020204" pitchFamily="34" charset="0"/>
                <a:cs typeface="Helvetica" panose="020B0604020202020204" pitchFamily="34" charset="0"/>
              </a:rPr>
              <a:t>within services about communities and within communities about services </a:t>
            </a:r>
          </a:p>
          <a:p>
            <a:pPr algn="ct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1680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C984-4CB2-4AB8-9B15-DC68362E78BA}"/>
              </a:ext>
            </a:extLst>
          </p:cNvPr>
          <p:cNvSpPr>
            <a:spLocks noGrp="1"/>
          </p:cNvSpPr>
          <p:nvPr>
            <p:ph type="title"/>
          </p:nvPr>
        </p:nvSpPr>
        <p:spPr/>
        <p:txBody>
          <a:bodyPr/>
          <a:lstStyle/>
          <a:p>
            <a:r>
              <a:rPr lang="en-GB" dirty="0"/>
              <a:t>Unconscious bias</a:t>
            </a:r>
          </a:p>
        </p:txBody>
      </p:sp>
      <p:sp>
        <p:nvSpPr>
          <p:cNvPr id="3" name="Text Placeholder 2">
            <a:extLst>
              <a:ext uri="{FF2B5EF4-FFF2-40B4-BE49-F238E27FC236}">
                <a16:creationId xmlns:a16="http://schemas.microsoft.com/office/drawing/2014/main" id="{22E32045-F45B-403E-AD28-5CBFD4F8AF60}"/>
              </a:ext>
            </a:extLst>
          </p:cNvPr>
          <p:cNvSpPr>
            <a:spLocks noGrp="1"/>
          </p:cNvSpPr>
          <p:nvPr>
            <p:ph type="body" sz="quarter" idx="10"/>
          </p:nvPr>
        </p:nvSpPr>
        <p:spPr>
          <a:xfrm>
            <a:off x="838200" y="1435100"/>
            <a:ext cx="9626600" cy="4521200"/>
          </a:xfrm>
        </p:spPr>
        <p:txBody>
          <a:bodyPr>
            <a:noAutofit/>
          </a:bodyPr>
          <a:lstStyle/>
          <a:p>
            <a:r>
              <a:rPr lang="en-GB" dirty="0">
                <a:latin typeface="Helvetica" panose="020B0604020202020204" pitchFamily="34" charset="0"/>
                <a:cs typeface="Helvetica" panose="020B0604020202020204" pitchFamily="34" charset="0"/>
              </a:rPr>
              <a:t>Negative impact on responses to CSA:</a:t>
            </a:r>
          </a:p>
          <a:p>
            <a:pPr lvl="1"/>
            <a:r>
              <a:rPr lang="en-GB" sz="2000" dirty="0">
                <a:latin typeface="Helvetica" panose="020B0604020202020204" pitchFamily="34" charset="0"/>
                <a:ea typeface="Verdana" panose="020B0604030504040204" pitchFamily="34" charset="0"/>
                <a:cs typeface="Helvetica" panose="020B0604020202020204" pitchFamily="34" charset="0"/>
              </a:rPr>
              <a:t>Adultification bias </a:t>
            </a:r>
            <a:r>
              <a:rPr lang="en-GB" sz="1200" dirty="0">
                <a:latin typeface="Helvetica" panose="020B0604020202020204" pitchFamily="34" charset="0"/>
                <a:ea typeface="Verdana" panose="020B0604030504040204" pitchFamily="34" charset="0"/>
                <a:cs typeface="Helvetica" panose="020B0604020202020204" pitchFamily="34" charset="0"/>
              </a:rPr>
              <a:t>(Blake &amp; Epstein, 2019; Davis &amp; Marsh, 2020)</a:t>
            </a:r>
          </a:p>
          <a:p>
            <a:pPr lvl="1"/>
            <a:r>
              <a:rPr lang="en-GB" sz="2000" dirty="0">
                <a:latin typeface="Helvetica" panose="020B0604020202020204" pitchFamily="34" charset="0"/>
                <a:ea typeface="Verdana" panose="020B0604030504040204" pitchFamily="34" charset="0"/>
                <a:cs typeface="Helvetica" panose="020B0604020202020204" pitchFamily="34" charset="0"/>
              </a:rPr>
              <a:t>Overlooking child protection concerns, dismissing as ‘culture’ </a:t>
            </a:r>
            <a:r>
              <a:rPr lang="en-GB" sz="1200" dirty="0">
                <a:latin typeface="Helvetica" panose="020B0604020202020204" pitchFamily="34" charset="0"/>
                <a:ea typeface="Verdana" panose="020B0604030504040204" pitchFamily="34" charset="0"/>
                <a:cs typeface="Helvetica" panose="020B0604020202020204" pitchFamily="34" charset="0"/>
              </a:rPr>
              <a:t>(Rodger et al., 2020)</a:t>
            </a:r>
          </a:p>
          <a:p>
            <a:pPr lvl="1"/>
            <a:r>
              <a:rPr lang="en-GB" sz="2000" dirty="0">
                <a:latin typeface="Helvetica" panose="020B0604020202020204" pitchFamily="34" charset="0"/>
                <a:ea typeface="Verdana" panose="020B0604030504040204" pitchFamily="34" charset="0"/>
                <a:cs typeface="Helvetica" panose="020B0604020202020204" pitchFamily="34" charset="0"/>
              </a:rPr>
              <a:t>Fears about stereotyping, racism, insensitivity</a:t>
            </a:r>
            <a:r>
              <a:rPr lang="en-GB" sz="2000" b="1" dirty="0">
                <a:latin typeface="Helvetica" panose="020B0604020202020204" pitchFamily="34" charset="0"/>
                <a:ea typeface="Verdana" panose="020B0604030504040204" pitchFamily="34" charset="0"/>
                <a:cs typeface="Helvetica" panose="020B0604020202020204" pitchFamily="34" charset="0"/>
              </a:rPr>
              <a:t> </a:t>
            </a:r>
            <a:r>
              <a:rPr lang="en-GB" sz="1200" dirty="0">
                <a:latin typeface="Helvetica" panose="020B0604020202020204" pitchFamily="34" charset="0"/>
                <a:ea typeface="Verdana" panose="020B0604030504040204" pitchFamily="34" charset="0"/>
                <a:cs typeface="Helvetica" panose="020B0604020202020204" pitchFamily="34" charset="0"/>
              </a:rPr>
              <a:t>(Henderson et al.,2017)</a:t>
            </a:r>
          </a:p>
          <a:p>
            <a:r>
              <a:rPr lang="en-GB" dirty="0">
                <a:latin typeface="Helvetica" panose="020B0604020202020204" pitchFamily="34" charset="0"/>
                <a:cs typeface="Helvetica" panose="020B0604020202020204" pitchFamily="34" charset="0"/>
              </a:rPr>
              <a:t>Impact of unconscious bias on children, families, and communities: </a:t>
            </a:r>
          </a:p>
          <a:p>
            <a:pPr lvl="1"/>
            <a:r>
              <a:rPr lang="en-GB" sz="2000" dirty="0">
                <a:latin typeface="Helvetica" panose="020B0604020202020204" pitchFamily="34" charset="0"/>
                <a:cs typeface="Helvetica" panose="020B0604020202020204" pitchFamily="34" charset="0"/>
              </a:rPr>
              <a:t>Unhelpful cultural stereotypes – missed opportunities to identify and respond to CSA</a:t>
            </a:r>
          </a:p>
          <a:p>
            <a:pPr lvl="1"/>
            <a:r>
              <a:rPr lang="en-GB" sz="2000" dirty="0">
                <a:latin typeface="Helvetica" panose="020B0604020202020204" pitchFamily="34" charset="0"/>
                <a:cs typeface="Helvetica" panose="020B0604020202020204" pitchFamily="34" charset="0"/>
              </a:rPr>
              <a:t>Impact on disclosure </a:t>
            </a:r>
          </a:p>
          <a:p>
            <a:pPr lvl="1"/>
            <a:r>
              <a:rPr lang="en-GB" sz="2000" dirty="0">
                <a:latin typeface="Helvetica" panose="020B0604020202020204" pitchFamily="34" charset="0"/>
                <a:cs typeface="Helvetica" panose="020B0604020202020204" pitchFamily="34" charset="0"/>
              </a:rPr>
              <a:t>Disproportionate representation in youth justice system </a:t>
            </a:r>
            <a:r>
              <a:rPr lang="en-GB" sz="1200" dirty="0">
                <a:latin typeface="Helvetica" panose="020B0604020202020204" pitchFamily="34" charset="0"/>
                <a:cs typeface="Helvetica" panose="020B0604020202020204" pitchFamily="34" charset="0"/>
              </a:rPr>
              <a:t>(Ministry of Justice, 2021)</a:t>
            </a:r>
          </a:p>
          <a:p>
            <a:pPr lvl="1"/>
            <a:r>
              <a:rPr lang="en-GB" sz="2000" dirty="0">
                <a:latin typeface="Helvetica" panose="020B0604020202020204" pitchFamily="34" charset="0"/>
                <a:cs typeface="Helvetica" panose="020B0604020202020204" pitchFamily="34" charset="0"/>
              </a:rPr>
              <a:t>School exclusions and long-term outcomes </a:t>
            </a:r>
            <a:r>
              <a:rPr lang="en-GB" sz="1200" dirty="0">
                <a:latin typeface="Helvetica" panose="020B0604020202020204" pitchFamily="34" charset="0"/>
                <a:ea typeface="Verdana" panose="020B0604030504040204" pitchFamily="34" charset="0"/>
                <a:cs typeface="Helvetica" panose="020B0604020202020204" pitchFamily="34" charset="0"/>
              </a:rPr>
              <a:t>(DfE, 2020; Sullivan, 2018)</a:t>
            </a: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a:p>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8056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F88A-DEF4-4A10-BEE9-DC585BAFF88D}"/>
              </a:ext>
            </a:extLst>
          </p:cNvPr>
          <p:cNvSpPr>
            <a:spLocks noGrp="1"/>
          </p:cNvSpPr>
          <p:nvPr>
            <p:ph type="title"/>
          </p:nvPr>
        </p:nvSpPr>
        <p:spPr>
          <a:xfrm>
            <a:off x="284922" y="-62858"/>
            <a:ext cx="10515600" cy="1325563"/>
          </a:xfrm>
        </p:spPr>
        <p:txBody>
          <a:bodyPr/>
          <a:lstStyle/>
          <a:p>
            <a:r>
              <a:rPr lang="en-GB" dirty="0"/>
              <a:t>Vulnerability factors for HSB  </a:t>
            </a:r>
          </a:p>
        </p:txBody>
      </p:sp>
      <p:graphicFrame>
        <p:nvGraphicFramePr>
          <p:cNvPr id="7" name="Content Placeholder 6">
            <a:extLst>
              <a:ext uri="{FF2B5EF4-FFF2-40B4-BE49-F238E27FC236}">
                <a16:creationId xmlns:a16="http://schemas.microsoft.com/office/drawing/2014/main" id="{9D4311CB-7E30-4780-8A09-289C23D01683}"/>
              </a:ext>
            </a:extLst>
          </p:cNvPr>
          <p:cNvGraphicFramePr>
            <a:graphicFrameLocks noGrp="1"/>
          </p:cNvGraphicFramePr>
          <p:nvPr>
            <p:ph idx="4294967295"/>
            <p:extLst>
              <p:ext uri="{D42A27DB-BD31-4B8C-83A1-F6EECF244321}">
                <p14:modId xmlns:p14="http://schemas.microsoft.com/office/powerpoint/2010/main" val="923448732"/>
              </p:ext>
            </p:extLst>
          </p:nvPr>
        </p:nvGraphicFramePr>
        <p:xfrm>
          <a:off x="1968378" y="903406"/>
          <a:ext cx="10829925" cy="564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08D8D7D4-CA48-467F-BD76-0343E5E493A5}"/>
              </a:ext>
            </a:extLst>
          </p:cNvPr>
          <p:cNvPicPr>
            <a:picLocks noChangeAspect="1"/>
          </p:cNvPicPr>
          <p:nvPr/>
        </p:nvPicPr>
        <p:blipFill>
          <a:blip r:embed="rId8"/>
          <a:stretch>
            <a:fillRect/>
          </a:stretch>
        </p:blipFill>
        <p:spPr>
          <a:xfrm rot="21371681">
            <a:off x="7314664" y="1499189"/>
            <a:ext cx="271262" cy="1980213"/>
          </a:xfrm>
          <a:prstGeom prst="rect">
            <a:avLst/>
          </a:prstGeom>
        </p:spPr>
      </p:pic>
      <p:pic>
        <p:nvPicPr>
          <p:cNvPr id="11" name="Picture 10">
            <a:extLst>
              <a:ext uri="{FF2B5EF4-FFF2-40B4-BE49-F238E27FC236}">
                <a16:creationId xmlns:a16="http://schemas.microsoft.com/office/drawing/2014/main" id="{79432FFD-9146-408C-A2B1-D1C029F114FF}"/>
              </a:ext>
            </a:extLst>
          </p:cNvPr>
          <p:cNvPicPr>
            <a:picLocks noChangeAspect="1"/>
          </p:cNvPicPr>
          <p:nvPr/>
        </p:nvPicPr>
        <p:blipFill>
          <a:blip r:embed="rId8"/>
          <a:stretch>
            <a:fillRect/>
          </a:stretch>
        </p:blipFill>
        <p:spPr>
          <a:xfrm rot="10028671">
            <a:off x="7705499" y="4209060"/>
            <a:ext cx="215350" cy="1572053"/>
          </a:xfrm>
          <a:prstGeom prst="rect">
            <a:avLst/>
          </a:prstGeom>
        </p:spPr>
      </p:pic>
      <p:pic>
        <p:nvPicPr>
          <p:cNvPr id="12" name="Picture 11">
            <a:extLst>
              <a:ext uri="{FF2B5EF4-FFF2-40B4-BE49-F238E27FC236}">
                <a16:creationId xmlns:a16="http://schemas.microsoft.com/office/drawing/2014/main" id="{4FD6499F-B533-4FD6-84A8-67110B301D54}"/>
              </a:ext>
            </a:extLst>
          </p:cNvPr>
          <p:cNvPicPr>
            <a:picLocks noChangeAspect="1"/>
          </p:cNvPicPr>
          <p:nvPr/>
        </p:nvPicPr>
        <p:blipFill>
          <a:blip r:embed="rId8"/>
          <a:stretch>
            <a:fillRect/>
          </a:stretch>
        </p:blipFill>
        <p:spPr>
          <a:xfrm rot="19507637">
            <a:off x="6662379" y="1792589"/>
            <a:ext cx="249784" cy="1823427"/>
          </a:xfrm>
          <a:prstGeom prst="rect">
            <a:avLst/>
          </a:prstGeom>
        </p:spPr>
      </p:pic>
      <p:pic>
        <p:nvPicPr>
          <p:cNvPr id="13" name="Picture 12">
            <a:extLst>
              <a:ext uri="{FF2B5EF4-FFF2-40B4-BE49-F238E27FC236}">
                <a16:creationId xmlns:a16="http://schemas.microsoft.com/office/drawing/2014/main" id="{A370C227-4BC5-4004-A079-CAC75B36CB7F}"/>
              </a:ext>
            </a:extLst>
          </p:cNvPr>
          <p:cNvPicPr>
            <a:picLocks noChangeAspect="1"/>
          </p:cNvPicPr>
          <p:nvPr/>
        </p:nvPicPr>
        <p:blipFill>
          <a:blip r:embed="rId8"/>
          <a:stretch>
            <a:fillRect/>
          </a:stretch>
        </p:blipFill>
        <p:spPr>
          <a:xfrm rot="6478313">
            <a:off x="8448472" y="3514341"/>
            <a:ext cx="205883" cy="1502944"/>
          </a:xfrm>
          <a:prstGeom prst="rect">
            <a:avLst/>
          </a:prstGeom>
        </p:spPr>
      </p:pic>
      <p:pic>
        <p:nvPicPr>
          <p:cNvPr id="14" name="Picture 13">
            <a:extLst>
              <a:ext uri="{FF2B5EF4-FFF2-40B4-BE49-F238E27FC236}">
                <a16:creationId xmlns:a16="http://schemas.microsoft.com/office/drawing/2014/main" id="{39FFF2CE-21A5-4AFD-AD11-AE60FFBEF5A7}"/>
              </a:ext>
            </a:extLst>
          </p:cNvPr>
          <p:cNvPicPr>
            <a:picLocks noChangeAspect="1"/>
          </p:cNvPicPr>
          <p:nvPr/>
        </p:nvPicPr>
        <p:blipFill>
          <a:blip r:embed="rId8"/>
          <a:stretch>
            <a:fillRect/>
          </a:stretch>
        </p:blipFill>
        <p:spPr>
          <a:xfrm rot="12156817">
            <a:off x="7025569" y="4242244"/>
            <a:ext cx="243861" cy="1780186"/>
          </a:xfrm>
          <a:prstGeom prst="rect">
            <a:avLst/>
          </a:prstGeom>
        </p:spPr>
      </p:pic>
      <p:pic>
        <p:nvPicPr>
          <p:cNvPr id="15" name="Picture 14">
            <a:extLst>
              <a:ext uri="{FF2B5EF4-FFF2-40B4-BE49-F238E27FC236}">
                <a16:creationId xmlns:a16="http://schemas.microsoft.com/office/drawing/2014/main" id="{DE1C6E5A-638B-4B54-9AC4-3734FBA6C9CD}"/>
              </a:ext>
            </a:extLst>
          </p:cNvPr>
          <p:cNvPicPr>
            <a:picLocks noChangeAspect="1"/>
          </p:cNvPicPr>
          <p:nvPr/>
        </p:nvPicPr>
        <p:blipFill>
          <a:blip r:embed="rId8"/>
          <a:stretch>
            <a:fillRect/>
          </a:stretch>
        </p:blipFill>
        <p:spPr>
          <a:xfrm rot="8384395">
            <a:off x="8175719" y="3946463"/>
            <a:ext cx="204880" cy="1495625"/>
          </a:xfrm>
          <a:prstGeom prst="rect">
            <a:avLst/>
          </a:prstGeom>
        </p:spPr>
      </p:pic>
      <p:pic>
        <p:nvPicPr>
          <p:cNvPr id="17" name="Picture 16">
            <a:extLst>
              <a:ext uri="{FF2B5EF4-FFF2-40B4-BE49-F238E27FC236}">
                <a16:creationId xmlns:a16="http://schemas.microsoft.com/office/drawing/2014/main" id="{75E8EDF7-826B-4641-9B58-D99468F7FCBA}"/>
              </a:ext>
            </a:extLst>
          </p:cNvPr>
          <p:cNvPicPr>
            <a:picLocks noChangeAspect="1"/>
          </p:cNvPicPr>
          <p:nvPr/>
        </p:nvPicPr>
        <p:blipFill>
          <a:blip r:embed="rId8"/>
          <a:stretch>
            <a:fillRect/>
          </a:stretch>
        </p:blipFill>
        <p:spPr>
          <a:xfrm rot="1539745">
            <a:off x="7994609" y="1881344"/>
            <a:ext cx="210984" cy="1540189"/>
          </a:xfrm>
          <a:prstGeom prst="rect">
            <a:avLst/>
          </a:prstGeom>
        </p:spPr>
      </p:pic>
      <p:sp>
        <p:nvSpPr>
          <p:cNvPr id="18" name="TextBox 17">
            <a:extLst>
              <a:ext uri="{FF2B5EF4-FFF2-40B4-BE49-F238E27FC236}">
                <a16:creationId xmlns:a16="http://schemas.microsoft.com/office/drawing/2014/main" id="{41A877D1-FAAE-4577-AD12-2A7453885D93}"/>
              </a:ext>
            </a:extLst>
          </p:cNvPr>
          <p:cNvSpPr txBox="1"/>
          <p:nvPr/>
        </p:nvSpPr>
        <p:spPr>
          <a:xfrm>
            <a:off x="451883" y="2245761"/>
            <a:ext cx="365850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By working with the whole family and understanding the roles within the family, their culture and community you better understand the child that has harmed.</a:t>
            </a:r>
          </a:p>
        </p:txBody>
      </p:sp>
      <p:pic>
        <p:nvPicPr>
          <p:cNvPr id="19" name="Picture 18">
            <a:extLst>
              <a:ext uri="{FF2B5EF4-FFF2-40B4-BE49-F238E27FC236}">
                <a16:creationId xmlns:a16="http://schemas.microsoft.com/office/drawing/2014/main" id="{5B441179-E102-494B-B848-D66CC2E3BD99}"/>
              </a:ext>
            </a:extLst>
          </p:cNvPr>
          <p:cNvPicPr>
            <a:picLocks noChangeAspect="1"/>
          </p:cNvPicPr>
          <p:nvPr/>
        </p:nvPicPr>
        <p:blipFill>
          <a:blip r:embed="rId8"/>
          <a:stretch>
            <a:fillRect/>
          </a:stretch>
        </p:blipFill>
        <p:spPr>
          <a:xfrm rot="13665623">
            <a:off x="6374626" y="4072498"/>
            <a:ext cx="211660" cy="1545116"/>
          </a:xfrm>
          <a:prstGeom prst="rect">
            <a:avLst/>
          </a:prstGeom>
        </p:spPr>
      </p:pic>
      <p:pic>
        <p:nvPicPr>
          <p:cNvPr id="5" name="Picture 4">
            <a:extLst>
              <a:ext uri="{FF2B5EF4-FFF2-40B4-BE49-F238E27FC236}">
                <a16:creationId xmlns:a16="http://schemas.microsoft.com/office/drawing/2014/main" id="{1A23B38C-63BB-4B26-B5FD-9EA6695F0BE5}"/>
              </a:ext>
            </a:extLst>
          </p:cNvPr>
          <p:cNvPicPr>
            <a:picLocks noChangeAspect="1"/>
          </p:cNvPicPr>
          <p:nvPr/>
        </p:nvPicPr>
        <p:blipFill>
          <a:blip r:embed="rId9"/>
          <a:stretch>
            <a:fillRect/>
          </a:stretch>
        </p:blipFill>
        <p:spPr>
          <a:xfrm rot="6533090">
            <a:off x="5914572" y="2256735"/>
            <a:ext cx="866607" cy="1641388"/>
          </a:xfrm>
          <a:prstGeom prst="rect">
            <a:avLst/>
          </a:prstGeom>
        </p:spPr>
      </p:pic>
      <p:pic>
        <p:nvPicPr>
          <p:cNvPr id="6" name="Picture 5">
            <a:extLst>
              <a:ext uri="{FF2B5EF4-FFF2-40B4-BE49-F238E27FC236}">
                <a16:creationId xmlns:a16="http://schemas.microsoft.com/office/drawing/2014/main" id="{5761AF76-67B0-49A0-A803-C96093AAD9BC}"/>
              </a:ext>
            </a:extLst>
          </p:cNvPr>
          <p:cNvPicPr>
            <a:picLocks noChangeAspect="1"/>
          </p:cNvPicPr>
          <p:nvPr/>
        </p:nvPicPr>
        <p:blipFill>
          <a:blip r:embed="rId9"/>
          <a:stretch>
            <a:fillRect/>
          </a:stretch>
        </p:blipFill>
        <p:spPr>
          <a:xfrm rot="2828945">
            <a:off x="5709677" y="3609115"/>
            <a:ext cx="763365" cy="1445843"/>
          </a:xfrm>
          <a:prstGeom prst="rect">
            <a:avLst/>
          </a:prstGeom>
        </p:spPr>
      </p:pic>
      <p:pic>
        <p:nvPicPr>
          <p:cNvPr id="4" name="Picture 3">
            <a:extLst>
              <a:ext uri="{FF2B5EF4-FFF2-40B4-BE49-F238E27FC236}">
                <a16:creationId xmlns:a16="http://schemas.microsoft.com/office/drawing/2014/main" id="{0E055E9C-A9E7-43D6-905D-5309802B917A}"/>
              </a:ext>
            </a:extLst>
          </p:cNvPr>
          <p:cNvPicPr>
            <a:picLocks noChangeAspect="1"/>
          </p:cNvPicPr>
          <p:nvPr/>
        </p:nvPicPr>
        <p:blipFill>
          <a:blip r:embed="rId10"/>
          <a:stretch>
            <a:fillRect/>
          </a:stretch>
        </p:blipFill>
        <p:spPr>
          <a:xfrm rot="1408807">
            <a:off x="8185810" y="2396605"/>
            <a:ext cx="818805" cy="1406961"/>
          </a:xfrm>
          <a:prstGeom prst="rect">
            <a:avLst/>
          </a:prstGeom>
        </p:spPr>
      </p:pic>
      <p:pic>
        <p:nvPicPr>
          <p:cNvPr id="20" name="Picture 19">
            <a:extLst>
              <a:ext uri="{FF2B5EF4-FFF2-40B4-BE49-F238E27FC236}">
                <a16:creationId xmlns:a16="http://schemas.microsoft.com/office/drawing/2014/main" id="{4601556B-1CEE-4437-9B68-0A45DAC5D711}"/>
              </a:ext>
            </a:extLst>
          </p:cNvPr>
          <p:cNvPicPr>
            <a:picLocks noChangeAspect="1"/>
          </p:cNvPicPr>
          <p:nvPr/>
        </p:nvPicPr>
        <p:blipFill>
          <a:blip r:embed="rId9"/>
          <a:stretch>
            <a:fillRect/>
          </a:stretch>
        </p:blipFill>
        <p:spPr>
          <a:xfrm rot="4416547">
            <a:off x="5672966" y="2973503"/>
            <a:ext cx="823148" cy="1559075"/>
          </a:xfrm>
          <a:prstGeom prst="rect">
            <a:avLst/>
          </a:prstGeom>
        </p:spPr>
      </p:pic>
      <p:pic>
        <p:nvPicPr>
          <p:cNvPr id="21" name="Picture 20">
            <a:extLst>
              <a:ext uri="{FF2B5EF4-FFF2-40B4-BE49-F238E27FC236}">
                <a16:creationId xmlns:a16="http://schemas.microsoft.com/office/drawing/2014/main" id="{9D7F415F-D540-48E9-852E-BADCBEF791F7}"/>
              </a:ext>
            </a:extLst>
          </p:cNvPr>
          <p:cNvPicPr>
            <a:picLocks noChangeAspect="1"/>
          </p:cNvPicPr>
          <p:nvPr/>
        </p:nvPicPr>
        <p:blipFill>
          <a:blip r:embed="rId9"/>
          <a:stretch>
            <a:fillRect/>
          </a:stretch>
        </p:blipFill>
        <p:spPr>
          <a:xfrm rot="6627694" flipV="1">
            <a:off x="8418231" y="3171905"/>
            <a:ext cx="712687" cy="1214870"/>
          </a:xfrm>
          <a:prstGeom prst="rect">
            <a:avLst/>
          </a:prstGeom>
        </p:spPr>
      </p:pic>
      <p:sp>
        <p:nvSpPr>
          <p:cNvPr id="16" name="Oval 15">
            <a:extLst>
              <a:ext uri="{FF2B5EF4-FFF2-40B4-BE49-F238E27FC236}">
                <a16:creationId xmlns:a16="http://schemas.microsoft.com/office/drawing/2014/main" id="{34E48F07-ABF5-4D2A-94F9-8B9B80AD0789}"/>
              </a:ext>
            </a:extLst>
          </p:cNvPr>
          <p:cNvSpPr/>
          <p:nvPr/>
        </p:nvSpPr>
        <p:spPr>
          <a:xfrm>
            <a:off x="6739715" y="3279049"/>
            <a:ext cx="1470991" cy="1258774"/>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AJ</a:t>
            </a:r>
          </a:p>
        </p:txBody>
      </p:sp>
    </p:spTree>
    <p:extLst>
      <p:ext uri="{BB962C8B-B14F-4D97-AF65-F5344CB8AC3E}">
        <p14:creationId xmlns:p14="http://schemas.microsoft.com/office/powerpoint/2010/main" val="389010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28BB-5064-4E9C-A9E4-FAFBBDE1629C}"/>
              </a:ext>
            </a:extLst>
          </p:cNvPr>
          <p:cNvSpPr>
            <a:spLocks noGrp="1"/>
          </p:cNvSpPr>
          <p:nvPr>
            <p:ph type="title"/>
          </p:nvPr>
        </p:nvSpPr>
        <p:spPr>
          <a:xfrm>
            <a:off x="574403" y="136525"/>
            <a:ext cx="8112398" cy="1325563"/>
          </a:xfrm>
        </p:spPr>
        <p:txBody>
          <a:bodyPr>
            <a:normAutofit/>
          </a:bodyPr>
          <a:lstStyle/>
          <a:p>
            <a:r>
              <a:rPr lang="en-GB" sz="3600" dirty="0"/>
              <a:t>What we have learnt from practice with young people like AJ?</a:t>
            </a:r>
          </a:p>
        </p:txBody>
      </p:sp>
      <p:sp>
        <p:nvSpPr>
          <p:cNvPr id="3" name="Text Placeholder 2">
            <a:extLst>
              <a:ext uri="{FF2B5EF4-FFF2-40B4-BE49-F238E27FC236}">
                <a16:creationId xmlns:a16="http://schemas.microsoft.com/office/drawing/2014/main" id="{E26CD78D-1BCA-445E-BDCB-D3468BC23512}"/>
              </a:ext>
            </a:extLst>
          </p:cNvPr>
          <p:cNvSpPr>
            <a:spLocks noGrp="1"/>
          </p:cNvSpPr>
          <p:nvPr>
            <p:ph type="body" sz="quarter" idx="10"/>
          </p:nvPr>
        </p:nvSpPr>
        <p:spPr>
          <a:xfrm>
            <a:off x="574403" y="1346200"/>
            <a:ext cx="9622971" cy="4749801"/>
          </a:xfrm>
        </p:spPr>
        <p:txBody>
          <a:bodyPr>
            <a:noAutofit/>
          </a:bodyPr>
          <a:lstStyle/>
          <a:p>
            <a:pPr>
              <a:lnSpc>
                <a:spcPct val="100000"/>
              </a:lnSpc>
            </a:pPr>
            <a:r>
              <a:rPr lang="en-GB" sz="2600" dirty="0">
                <a:solidFill>
                  <a:prstClr val="black"/>
                </a:solidFill>
                <a:latin typeface="Helvetica" panose="020B0604020202020204" pitchFamily="34" charset="0"/>
                <a:cs typeface="Helvetica" panose="020B0604020202020204" pitchFamily="34" charset="0"/>
              </a:rPr>
              <a:t>Understanding the whole family is important, their roles, values and expectations </a:t>
            </a:r>
          </a:p>
          <a:p>
            <a:pPr>
              <a:lnSpc>
                <a:spcPct val="100000"/>
              </a:lnSpc>
            </a:pPr>
            <a:r>
              <a:rPr lang="en-GB" sz="2600" dirty="0">
                <a:solidFill>
                  <a:prstClr val="black"/>
                </a:solidFill>
                <a:latin typeface="Helvetica" panose="020B0604020202020204" pitchFamily="34" charset="0"/>
                <a:cs typeface="Helvetica" panose="020B0604020202020204" pitchFamily="34" charset="0"/>
              </a:rPr>
              <a:t>Working with interpreters is essential</a:t>
            </a:r>
          </a:p>
          <a:p>
            <a:pPr>
              <a:lnSpc>
                <a:spcPct val="100000"/>
              </a:lnSpc>
            </a:pPr>
            <a:r>
              <a:rPr lang="en-GB" sz="2600" dirty="0">
                <a:solidFill>
                  <a:prstClr val="black"/>
                </a:solidFill>
                <a:latin typeface="Helvetica" panose="020B0604020202020204" pitchFamily="34" charset="0"/>
                <a:cs typeface="Helvetica" panose="020B0604020202020204" pitchFamily="34" charset="0"/>
              </a:rPr>
              <a:t>Unresolved or unknown trauma </a:t>
            </a:r>
          </a:p>
          <a:p>
            <a:pPr>
              <a:lnSpc>
                <a:spcPct val="100000"/>
              </a:lnSpc>
            </a:pPr>
            <a:r>
              <a:rPr lang="en-GB" sz="2600" dirty="0">
                <a:latin typeface="Helvetica" panose="020B0604020202020204" pitchFamily="34" charset="0"/>
                <a:cs typeface="Helvetica" panose="020B0604020202020204" pitchFamily="34" charset="0"/>
              </a:rPr>
              <a:t>Cultural barriers and norms – relationships, masculinity, purity </a:t>
            </a:r>
          </a:p>
          <a:p>
            <a:pPr>
              <a:lnSpc>
                <a:spcPct val="100000"/>
              </a:lnSpc>
            </a:pPr>
            <a:r>
              <a:rPr lang="en-GB" sz="2600" dirty="0">
                <a:latin typeface="Helvetica" panose="020B0604020202020204" pitchFamily="34" charset="0"/>
                <a:cs typeface="Helvetica" panose="020B0604020202020204" pitchFamily="34" charset="0"/>
              </a:rPr>
              <a:t>Racism and aggravating factors </a:t>
            </a:r>
          </a:p>
          <a:p>
            <a:pPr>
              <a:lnSpc>
                <a:spcPct val="100000"/>
              </a:lnSpc>
            </a:pPr>
            <a:r>
              <a:rPr lang="en-GB" sz="2600" dirty="0">
                <a:latin typeface="Helvetica" panose="020B0604020202020204" pitchFamily="34" charset="0"/>
                <a:cs typeface="Helvetica" panose="020B0604020202020204" pitchFamily="34" charset="0"/>
              </a:rPr>
              <a:t>Professional responses and influence of unconscious bias</a:t>
            </a:r>
          </a:p>
          <a:p>
            <a:r>
              <a:rPr lang="en-GB" sz="2600" dirty="0">
                <a:latin typeface="Helvetica" panose="020B0604020202020204" pitchFamily="34" charset="0"/>
                <a:cs typeface="Helvetica" panose="020B0604020202020204" pitchFamily="34" charset="0"/>
              </a:rPr>
              <a:t>Shame, stigma and family honour</a:t>
            </a:r>
          </a:p>
          <a:p>
            <a:r>
              <a:rPr lang="en-GB" sz="2600" dirty="0">
                <a:latin typeface="Helvetica" panose="020B0604020202020204" pitchFamily="34" charset="0"/>
                <a:cs typeface="Helvetica" panose="020B0604020202020204" pitchFamily="34" charset="0"/>
              </a:rPr>
              <a:t>Accessibility – prior experiences of services</a:t>
            </a:r>
          </a:p>
          <a:p>
            <a:pPr marL="0" indent="0">
              <a:lnSpc>
                <a:spcPct val="100000"/>
              </a:lnSpc>
              <a:buClrTx/>
              <a:buNone/>
            </a:pPr>
            <a:endParaRPr lang="en-GB"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3770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A581-8574-4E10-BFF8-093220831FB4}"/>
              </a:ext>
            </a:extLst>
          </p:cNvPr>
          <p:cNvSpPr>
            <a:spLocks noGrp="1"/>
          </p:cNvSpPr>
          <p:nvPr>
            <p:ph type="title"/>
          </p:nvPr>
        </p:nvSpPr>
        <p:spPr>
          <a:xfrm>
            <a:off x="723900" y="555625"/>
            <a:ext cx="10515600" cy="1325563"/>
          </a:xfrm>
        </p:spPr>
        <p:txBody>
          <a:bodyPr>
            <a:normAutofit/>
          </a:bodyPr>
          <a:lstStyle/>
          <a:p>
            <a:r>
              <a:rPr lang="en-GB" sz="4000" dirty="0">
                <a:latin typeface="Helvetica" panose="020B0604020202020204" pitchFamily="34" charset="0"/>
                <a:cs typeface="Helvetica" panose="020B0604020202020204" pitchFamily="34" charset="0"/>
              </a:rPr>
              <a:t>Specific practice considerations - SSA</a:t>
            </a:r>
            <a:br>
              <a:rPr lang="en-GB" sz="4000" dirty="0">
                <a:latin typeface="NSPCC-Bold" panose="020F0803030202060203" pitchFamily="34" charset="0"/>
              </a:rPr>
            </a:br>
            <a:endParaRPr lang="en-GB" sz="4000" dirty="0"/>
          </a:p>
        </p:txBody>
      </p:sp>
      <p:sp>
        <p:nvSpPr>
          <p:cNvPr id="3" name="Text Placeholder 2">
            <a:extLst>
              <a:ext uri="{FF2B5EF4-FFF2-40B4-BE49-F238E27FC236}">
                <a16:creationId xmlns:a16="http://schemas.microsoft.com/office/drawing/2014/main" id="{679BE997-D9A4-49C5-B85A-8C3856967927}"/>
              </a:ext>
            </a:extLst>
          </p:cNvPr>
          <p:cNvSpPr>
            <a:spLocks noGrp="1"/>
          </p:cNvSpPr>
          <p:nvPr>
            <p:ph type="body" sz="quarter" idx="10"/>
          </p:nvPr>
        </p:nvSpPr>
        <p:spPr>
          <a:xfrm>
            <a:off x="609601" y="1690688"/>
            <a:ext cx="9144000" cy="4405312"/>
          </a:xfrm>
        </p:spPr>
        <p:txBody>
          <a:bodyPr>
            <a:normAutofit lnSpcReduction="10000"/>
          </a:bodyPr>
          <a:lstStyle/>
          <a:p>
            <a:r>
              <a:rPr lang="en-US" sz="3200" dirty="0">
                <a:latin typeface="Helvetica" panose="020B0604020202020204" pitchFamily="34" charset="0"/>
                <a:ea typeface="Verdana" panose="020B0604030504040204" pitchFamily="34" charset="0"/>
                <a:cs typeface="Helvetica" panose="020B0604020202020204" pitchFamily="34" charset="0"/>
              </a:rPr>
              <a:t>Importance of professional curiosity and challenge assumptions</a:t>
            </a:r>
          </a:p>
          <a:p>
            <a:r>
              <a:rPr lang="en-US" sz="3200" dirty="0">
                <a:latin typeface="Helvetica" panose="020B0604020202020204" pitchFamily="34" charset="0"/>
                <a:ea typeface="Verdana" panose="020B0604030504040204" pitchFamily="34" charset="0"/>
                <a:cs typeface="Helvetica" panose="020B0604020202020204" pitchFamily="34" charset="0"/>
              </a:rPr>
              <a:t>Over-reliance on parents to protect all siblings – overload</a:t>
            </a:r>
          </a:p>
          <a:p>
            <a:pPr lvl="0"/>
            <a:r>
              <a:rPr lang="en-US" sz="3200" dirty="0">
                <a:latin typeface="Helvetica" panose="020B0604020202020204" pitchFamily="34" charset="0"/>
                <a:ea typeface="Verdana" panose="020B0604030504040204" pitchFamily="34" charset="0"/>
                <a:cs typeface="Helvetica" panose="020B0604020202020204" pitchFamily="34" charset="0"/>
              </a:rPr>
              <a:t>Needs of children overlooked by need of parents – balance </a:t>
            </a:r>
          </a:p>
          <a:p>
            <a:pPr lvl="0"/>
            <a:r>
              <a:rPr lang="en-US" sz="3200" dirty="0">
                <a:latin typeface="Helvetica" panose="020B0604020202020204" pitchFamily="34" charset="0"/>
                <a:ea typeface="Verdana" panose="020B0604030504040204" pitchFamily="34" charset="0"/>
                <a:cs typeface="Helvetica" panose="020B0604020202020204" pitchFamily="34" charset="0"/>
              </a:rPr>
              <a:t>Concern about a child’s risk to others overshadows the risks they are exposed to – not appropriately protected</a:t>
            </a:r>
          </a:p>
          <a:p>
            <a:pPr marL="0" lvl="0" indent="0">
              <a:buNone/>
            </a:pPr>
            <a:endParaRPr lang="en-US" sz="1200" dirty="0">
              <a:latin typeface="+mn-lt"/>
            </a:endParaRPr>
          </a:p>
        </p:txBody>
      </p:sp>
    </p:spTree>
    <p:extLst>
      <p:ext uri="{BB962C8B-B14F-4D97-AF65-F5344CB8AC3E}">
        <p14:creationId xmlns:p14="http://schemas.microsoft.com/office/powerpoint/2010/main" val="300196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6A2B-0DAB-4E41-8093-9C26DFBFD5B2}"/>
              </a:ext>
            </a:extLst>
          </p:cNvPr>
          <p:cNvSpPr>
            <a:spLocks noGrp="1"/>
          </p:cNvSpPr>
          <p:nvPr>
            <p:ph type="title"/>
          </p:nvPr>
        </p:nvSpPr>
        <p:spPr>
          <a:xfrm>
            <a:off x="529590" y="398463"/>
            <a:ext cx="10515600" cy="1325563"/>
          </a:xfrm>
        </p:spPr>
        <p:txBody>
          <a:bodyPr>
            <a:normAutofit fontScale="90000"/>
          </a:bodyPr>
          <a:lstStyle/>
          <a:p>
            <a:r>
              <a:rPr lang="en-GB" sz="4000" dirty="0">
                <a:latin typeface="Helvetica" panose="020B0604020202020204" pitchFamily="34" charset="0"/>
                <a:cs typeface="Helvetica" panose="020B0604020202020204" pitchFamily="34" charset="0"/>
              </a:rPr>
              <a:t>Learning for practitioners – cultural competence</a:t>
            </a:r>
            <a:br>
              <a:rPr lang="en-GB" b="1" dirty="0">
                <a:solidFill>
                  <a:srgbClr val="000000"/>
                </a:solidFill>
                <a:latin typeface="NSPCC-Bold" panose="020F0803030202060203" pitchFamily="34" charset="0"/>
              </a:rPr>
            </a:br>
            <a:endParaRPr lang="en-GB" dirty="0"/>
          </a:p>
        </p:txBody>
      </p:sp>
      <p:sp>
        <p:nvSpPr>
          <p:cNvPr id="3" name="Text Placeholder 2">
            <a:extLst>
              <a:ext uri="{FF2B5EF4-FFF2-40B4-BE49-F238E27FC236}">
                <a16:creationId xmlns:a16="http://schemas.microsoft.com/office/drawing/2014/main" id="{61DB34F5-0A4B-4B07-B81A-6F39AE8E7628}"/>
              </a:ext>
            </a:extLst>
          </p:cNvPr>
          <p:cNvSpPr>
            <a:spLocks noGrp="1"/>
          </p:cNvSpPr>
          <p:nvPr>
            <p:ph type="body" sz="quarter" idx="10"/>
          </p:nvPr>
        </p:nvSpPr>
        <p:spPr>
          <a:xfrm>
            <a:off x="449580" y="1502410"/>
            <a:ext cx="10043160" cy="4648200"/>
          </a:xfrm>
        </p:spPr>
        <p:txBody>
          <a:bodyPr>
            <a:normAutofit/>
          </a:bodyPr>
          <a:lstStyle/>
          <a:p>
            <a:r>
              <a:rPr lang="en-GB" dirty="0">
                <a:solidFill>
                  <a:srgbClr val="000000"/>
                </a:solidFill>
                <a:latin typeface="Helvetica" panose="020B0604020202020204" pitchFamily="34" charset="0"/>
                <a:cs typeface="Helvetica" panose="020B0604020202020204" pitchFamily="34" charset="0"/>
              </a:rPr>
              <a:t>Keep an open and inquisitive mind, avoid comparisons </a:t>
            </a:r>
          </a:p>
          <a:p>
            <a:r>
              <a:rPr lang="en-GB" dirty="0">
                <a:solidFill>
                  <a:srgbClr val="000000"/>
                </a:solidFill>
                <a:latin typeface="Helvetica" panose="020B0604020202020204" pitchFamily="34" charset="0"/>
                <a:cs typeface="Helvetica" panose="020B0604020202020204" pitchFamily="34" charset="0"/>
              </a:rPr>
              <a:t>Non-judgemental knowledge of community’s dynamics, including:</a:t>
            </a:r>
          </a:p>
          <a:p>
            <a:pPr lvl="1"/>
            <a:r>
              <a:rPr lang="en-GB" dirty="0">
                <a:solidFill>
                  <a:srgbClr val="000000"/>
                </a:solidFill>
                <a:latin typeface="Helvetica" panose="020B0604020202020204" pitchFamily="34" charset="0"/>
                <a:cs typeface="Helvetica" panose="020B0604020202020204" pitchFamily="34" charset="0"/>
              </a:rPr>
              <a:t>Acknowledging and challenging any preconceptions about community</a:t>
            </a:r>
          </a:p>
          <a:p>
            <a:pPr lvl="1"/>
            <a:r>
              <a:rPr lang="en-GB" dirty="0">
                <a:solidFill>
                  <a:srgbClr val="000000"/>
                </a:solidFill>
                <a:latin typeface="Helvetica" panose="020B0604020202020204" pitchFamily="34" charset="0"/>
                <a:cs typeface="Helvetica" panose="020B0604020202020204" pitchFamily="34" charset="0"/>
              </a:rPr>
              <a:t>Asking about the community’s cultural traditions and values</a:t>
            </a:r>
          </a:p>
          <a:p>
            <a:pPr lvl="1"/>
            <a:r>
              <a:rPr lang="en-GB" dirty="0">
                <a:solidFill>
                  <a:srgbClr val="000000"/>
                </a:solidFill>
                <a:latin typeface="Helvetica" panose="020B0604020202020204" pitchFamily="34" charset="0"/>
                <a:cs typeface="Helvetica" panose="020B0604020202020204" pitchFamily="34" charset="0"/>
              </a:rPr>
              <a:t>Attending events in the community and building working relationship with those in positions of influence and power</a:t>
            </a:r>
          </a:p>
          <a:p>
            <a:pPr lvl="1"/>
            <a:r>
              <a:rPr lang="en-GB" dirty="0">
                <a:solidFill>
                  <a:srgbClr val="000000"/>
                </a:solidFill>
                <a:latin typeface="Helvetica" panose="020B0604020202020204" pitchFamily="34" charset="0"/>
                <a:cs typeface="Helvetica" panose="020B0604020202020204" pitchFamily="34" charset="0"/>
              </a:rPr>
              <a:t>Finding out about specific needs </a:t>
            </a:r>
          </a:p>
          <a:p>
            <a:pPr lvl="1"/>
            <a:r>
              <a:rPr lang="en-GB" dirty="0">
                <a:solidFill>
                  <a:srgbClr val="000000"/>
                </a:solidFill>
                <a:latin typeface="Helvetica" panose="020B0604020202020204" pitchFamily="34" charset="0"/>
                <a:cs typeface="Helvetica" panose="020B0604020202020204" pitchFamily="34" charset="0"/>
              </a:rPr>
              <a:t>Asking questions, exploring lived experience of their culture </a:t>
            </a:r>
            <a:r>
              <a:rPr lang="en-GB" sz="1200" dirty="0">
                <a:solidFill>
                  <a:srgbClr val="000000"/>
                </a:solidFill>
                <a:latin typeface="Helvetica" panose="020B0604020202020204" pitchFamily="34" charset="0"/>
                <a:cs typeface="Helvetica" panose="020B0604020202020204" pitchFamily="34" charset="0"/>
              </a:rPr>
              <a:t>(Duncan, 2020)</a:t>
            </a:r>
          </a:p>
          <a:p>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3549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lstStyle/>
          <a:p>
            <a:r>
              <a:rPr lang="en-US" dirty="0"/>
              <a:t>SSA provision – Where next?</a:t>
            </a:r>
          </a:p>
        </p:txBody>
      </p:sp>
      <p:sp>
        <p:nvSpPr>
          <p:cNvPr id="3" name="Text Placeholder 2">
            <a:extLst>
              <a:ext uri="{FF2B5EF4-FFF2-40B4-BE49-F238E27FC236}">
                <a16:creationId xmlns:a16="http://schemas.microsoft.com/office/drawing/2014/main" id="{4742C32E-69F0-224B-B846-04564A4E9567}"/>
              </a:ext>
            </a:extLst>
          </p:cNvPr>
          <p:cNvSpPr>
            <a:spLocks noGrp="1"/>
          </p:cNvSpPr>
          <p:nvPr>
            <p:ph type="body" sz="quarter" idx="10"/>
          </p:nvPr>
        </p:nvSpPr>
        <p:spPr>
          <a:xfrm>
            <a:off x="838200" y="1447800"/>
            <a:ext cx="9685422" cy="4508500"/>
          </a:xfrm>
        </p:spPr>
        <p:txBody>
          <a:bodyPr/>
          <a:lstStyle/>
          <a:p>
            <a:r>
              <a:rPr lang="en-US" dirty="0"/>
              <a:t>Partnership, interdependence, and alliance </a:t>
            </a:r>
            <a:r>
              <a:rPr lang="en-US" sz="1200" dirty="0"/>
              <a:t>(Alcock, 2015; Bolton, 2003)</a:t>
            </a:r>
          </a:p>
          <a:p>
            <a:r>
              <a:rPr lang="en-US" dirty="0"/>
              <a:t>‘Value-added’ role of charity sector </a:t>
            </a:r>
          </a:p>
          <a:p>
            <a:r>
              <a:rPr lang="en-US" dirty="0"/>
              <a:t>Community involvement, meaningful engagement, collaboration</a:t>
            </a:r>
          </a:p>
          <a:p>
            <a:pPr lvl="1"/>
            <a:r>
              <a:rPr lang="en-US" dirty="0"/>
              <a:t>Design and delivery of HSB &amp; CSA services, restorative practice </a:t>
            </a:r>
          </a:p>
          <a:p>
            <a:r>
              <a:rPr lang="en-US" dirty="0"/>
              <a:t>From individual responses to responses that work with culture, community, and family </a:t>
            </a:r>
            <a:r>
              <a:rPr lang="en-US" sz="1200" dirty="0"/>
              <a:t>(Meiksans et al., 2017)</a:t>
            </a:r>
          </a:p>
          <a:p>
            <a:pPr lvl="1"/>
            <a:r>
              <a:rPr lang="en-US" dirty="0"/>
              <a:t>Partnerships – establish community relationships rather than crisis responses </a:t>
            </a:r>
            <a:endParaRPr lang="en-US" sz="12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91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095BAD-28B1-49AB-AF3B-816FEA7C2879}"/>
              </a:ext>
            </a:extLst>
          </p:cNvPr>
          <p:cNvSpPr>
            <a:spLocks noGrp="1"/>
          </p:cNvSpPr>
          <p:nvPr>
            <p:ph type="title"/>
          </p:nvPr>
        </p:nvSpPr>
        <p:spPr/>
        <p:txBody>
          <a:bodyPr>
            <a:normAutofit fontScale="90000"/>
          </a:bodyPr>
          <a:lstStyle/>
          <a:p>
            <a:r>
              <a:rPr lang="en-GB" dirty="0"/>
              <a:t>Further about services and support available from Barnardo's and the NSPCC</a:t>
            </a:r>
          </a:p>
        </p:txBody>
      </p:sp>
      <p:sp>
        <p:nvSpPr>
          <p:cNvPr id="12" name="TextBox 11">
            <a:extLst>
              <a:ext uri="{FF2B5EF4-FFF2-40B4-BE49-F238E27FC236}">
                <a16:creationId xmlns:a16="http://schemas.microsoft.com/office/drawing/2014/main" id="{3C2F8148-F58F-41EF-855F-3AAA4C03E005}"/>
              </a:ext>
            </a:extLst>
          </p:cNvPr>
          <p:cNvSpPr txBox="1"/>
          <p:nvPr/>
        </p:nvSpPr>
        <p:spPr>
          <a:xfrm>
            <a:off x="3627427" y="4281450"/>
            <a:ext cx="5978692" cy="1446550"/>
          </a:xfrm>
          <a:prstGeom prst="rect">
            <a:avLst/>
          </a:prstGeom>
          <a:noFill/>
        </p:spPr>
        <p:txBody>
          <a:bodyPr wrap="square" rtlCol="0">
            <a:spAutoFit/>
          </a:bodyPr>
          <a:lstStyle/>
          <a:p>
            <a:r>
              <a:rPr lang="en-GB" sz="2200" dirty="0">
                <a:hlinkClick r:id="rId3"/>
              </a:rPr>
              <a:t>https://www.barnardos.org.uk/</a:t>
            </a:r>
          </a:p>
          <a:p>
            <a:pPr algn="ctr"/>
            <a:endParaRPr lang="en-GB" sz="2200" dirty="0">
              <a:hlinkClick r:id="rId3"/>
            </a:endParaRPr>
          </a:p>
          <a:p>
            <a:r>
              <a:rPr lang="en-GB" sz="2200" dirty="0">
                <a:hlinkClick r:id="rId3"/>
              </a:rPr>
              <a:t>https://www.barnardos.org.uk/what-we-do</a:t>
            </a:r>
            <a:endParaRPr lang="en-GB" sz="2200" dirty="0"/>
          </a:p>
          <a:p>
            <a:pPr algn="ctr"/>
            <a:endParaRPr lang="en-GB" sz="2200" dirty="0"/>
          </a:p>
        </p:txBody>
      </p:sp>
      <p:pic>
        <p:nvPicPr>
          <p:cNvPr id="13" name="Picture 2" descr="NSPCC rebrands to &amp;#39;focus on solutions to child abuse rather than the  problem&amp;#39; | Third Sector">
            <a:extLst>
              <a:ext uri="{FF2B5EF4-FFF2-40B4-BE49-F238E27FC236}">
                <a16:creationId xmlns:a16="http://schemas.microsoft.com/office/drawing/2014/main" id="{A1CD4A5A-0E21-4B47-BE80-9EA325856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061" y="1794834"/>
            <a:ext cx="1888049" cy="12559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arnardo&amp;#39;s forms partnership with specialist adoption service | Third Sector">
            <a:extLst>
              <a:ext uri="{FF2B5EF4-FFF2-40B4-BE49-F238E27FC236}">
                <a16:creationId xmlns:a16="http://schemas.microsoft.com/office/drawing/2014/main" id="{11001110-7CE2-4267-93E7-8834031D5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670" y="3986717"/>
            <a:ext cx="2617615" cy="17412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10B28F8-EF6A-495F-8008-F38D9BA3863E}"/>
              </a:ext>
            </a:extLst>
          </p:cNvPr>
          <p:cNvSpPr txBox="1"/>
          <p:nvPr/>
        </p:nvSpPr>
        <p:spPr>
          <a:xfrm>
            <a:off x="1083794" y="2148008"/>
            <a:ext cx="10711447" cy="1446550"/>
          </a:xfrm>
          <a:prstGeom prst="rect">
            <a:avLst/>
          </a:prstGeom>
          <a:noFill/>
        </p:spPr>
        <p:txBody>
          <a:bodyPr wrap="square" rtlCol="0">
            <a:spAutoFit/>
          </a:bodyPr>
          <a:lstStyle/>
          <a:p>
            <a:r>
              <a:rPr lang="en-GB" sz="2200" dirty="0">
                <a:hlinkClick r:id="rId6"/>
              </a:rPr>
              <a:t>https://www.nspcc.org.uk/</a:t>
            </a:r>
            <a:endParaRPr lang="en-GB" sz="2200" dirty="0"/>
          </a:p>
          <a:p>
            <a:endParaRPr lang="en-GB" sz="2200" dirty="0"/>
          </a:p>
          <a:p>
            <a:r>
              <a:rPr lang="en-GB" sz="2200" dirty="0">
                <a:hlinkClick r:id="rId7"/>
              </a:rPr>
              <a:t>https://learning.nspcc.org.uk/child-abuse-and-neglect/harmful-sexual-behaviour</a:t>
            </a:r>
            <a:endParaRPr lang="en-GB" sz="2200" dirty="0"/>
          </a:p>
          <a:p>
            <a:endParaRPr lang="en-GB" sz="2200" dirty="0"/>
          </a:p>
        </p:txBody>
      </p:sp>
    </p:spTree>
    <p:extLst>
      <p:ext uri="{BB962C8B-B14F-4D97-AF65-F5344CB8AC3E}">
        <p14:creationId xmlns:p14="http://schemas.microsoft.com/office/powerpoint/2010/main" val="43827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lstStyle/>
          <a:p>
            <a:r>
              <a:rPr lang="en-US" dirty="0"/>
              <a:t>Overview </a:t>
            </a:r>
          </a:p>
        </p:txBody>
      </p:sp>
      <p:pic>
        <p:nvPicPr>
          <p:cNvPr id="4" name="Picture 3">
            <a:extLst>
              <a:ext uri="{FF2B5EF4-FFF2-40B4-BE49-F238E27FC236}">
                <a16:creationId xmlns:a16="http://schemas.microsoft.com/office/drawing/2014/main" id="{1254955A-1BBF-4260-8E30-4894D44CE134}"/>
              </a:ext>
            </a:extLst>
          </p:cNvPr>
          <p:cNvPicPr>
            <a:picLocks noChangeAspect="1"/>
          </p:cNvPicPr>
          <p:nvPr/>
        </p:nvPicPr>
        <p:blipFill>
          <a:blip r:embed="rId3"/>
          <a:stretch>
            <a:fillRect/>
          </a:stretch>
        </p:blipFill>
        <p:spPr>
          <a:xfrm>
            <a:off x="7209467" y="3702615"/>
            <a:ext cx="2679489" cy="2510512"/>
          </a:xfrm>
          <a:prstGeom prst="rect">
            <a:avLst/>
          </a:prstGeom>
        </p:spPr>
      </p:pic>
      <p:sp>
        <p:nvSpPr>
          <p:cNvPr id="3" name="Text Placeholder 2">
            <a:extLst>
              <a:ext uri="{FF2B5EF4-FFF2-40B4-BE49-F238E27FC236}">
                <a16:creationId xmlns:a16="http://schemas.microsoft.com/office/drawing/2014/main" id="{4742C32E-69F0-224B-B846-04564A4E9567}"/>
              </a:ext>
            </a:extLst>
          </p:cNvPr>
          <p:cNvSpPr>
            <a:spLocks noGrp="1"/>
          </p:cNvSpPr>
          <p:nvPr>
            <p:ph type="body" sz="quarter" idx="10"/>
          </p:nvPr>
        </p:nvSpPr>
        <p:spPr>
          <a:xfrm>
            <a:off x="838200" y="1391951"/>
            <a:ext cx="10280904" cy="5630641"/>
          </a:xfrm>
        </p:spPr>
        <p:txBody>
          <a:bodyPr/>
          <a:lstStyle/>
          <a:p>
            <a:r>
              <a:rPr lang="en-GB" dirty="0"/>
              <a:t>The role and historical context of charities </a:t>
            </a:r>
          </a:p>
          <a:p>
            <a:r>
              <a:rPr lang="en-US" dirty="0"/>
              <a:t>Current charity sector provision – HSB services</a:t>
            </a:r>
          </a:p>
          <a:p>
            <a:r>
              <a:rPr lang="en-GB" dirty="0"/>
              <a:t>Strengths and limitations of voluntary service provision working with children and families in response to SSA</a:t>
            </a:r>
          </a:p>
          <a:p>
            <a:r>
              <a:rPr lang="en-GB" dirty="0"/>
              <a:t>Specific considerations working with Black, Asian, and minority ethnic (BAME) children and families </a:t>
            </a:r>
          </a:p>
          <a:p>
            <a:r>
              <a:rPr lang="en-GB" dirty="0"/>
              <a:t>Best practice considerations </a:t>
            </a:r>
          </a:p>
          <a:p>
            <a:r>
              <a:rPr lang="en-GB" dirty="0"/>
              <a:t>Future directions </a:t>
            </a:r>
            <a:endParaRPr lang="en-US" dirty="0"/>
          </a:p>
          <a:p>
            <a:endParaRPr lang="en-US" dirty="0"/>
          </a:p>
        </p:txBody>
      </p:sp>
      <p:sp>
        <p:nvSpPr>
          <p:cNvPr id="5" name="Oval 4">
            <a:extLst>
              <a:ext uri="{FF2B5EF4-FFF2-40B4-BE49-F238E27FC236}">
                <a16:creationId xmlns:a16="http://schemas.microsoft.com/office/drawing/2014/main" id="{F0B25A02-C43D-4AAB-8D27-AE7D1AB25251}"/>
              </a:ext>
            </a:extLst>
          </p:cNvPr>
          <p:cNvSpPr/>
          <p:nvPr/>
        </p:nvSpPr>
        <p:spPr>
          <a:xfrm>
            <a:off x="8507030" y="4924644"/>
            <a:ext cx="1331388" cy="1251406"/>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1839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E16EB-44CA-448F-8FF8-CA2C8E51BDBF}"/>
              </a:ext>
            </a:extLst>
          </p:cNvPr>
          <p:cNvPicPr>
            <a:picLocks noChangeAspect="1"/>
          </p:cNvPicPr>
          <p:nvPr/>
        </p:nvPicPr>
        <p:blipFill rotWithShape="1">
          <a:blip r:embed="rId3"/>
          <a:srcRect t="2475" r="1172"/>
          <a:stretch/>
        </p:blipFill>
        <p:spPr>
          <a:xfrm>
            <a:off x="0" y="1076919"/>
            <a:ext cx="10169611" cy="4704162"/>
          </a:xfrm>
          <a:prstGeom prst="rect">
            <a:avLst/>
          </a:prstGeom>
        </p:spPr>
      </p:pic>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a:xfrm>
            <a:off x="649502" y="52530"/>
            <a:ext cx="10515600" cy="1325563"/>
          </a:xfrm>
        </p:spPr>
        <p:txBody>
          <a:bodyPr>
            <a:normAutofit/>
          </a:bodyPr>
          <a:lstStyle/>
          <a:p>
            <a:r>
              <a:rPr lang="en-US" sz="3600" dirty="0"/>
              <a:t>A (very) partial history </a:t>
            </a:r>
          </a:p>
        </p:txBody>
      </p:sp>
      <p:pic>
        <p:nvPicPr>
          <p:cNvPr id="11" name="Picture 4" descr="Home - CSA Centre">
            <a:extLst>
              <a:ext uri="{FF2B5EF4-FFF2-40B4-BE49-F238E27FC236}">
                <a16:creationId xmlns:a16="http://schemas.microsoft.com/office/drawing/2014/main" id="{C7EC60FF-3653-439B-ABE9-9745E9E7D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253" y="3607902"/>
            <a:ext cx="949098" cy="9490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3F86DB5-64AD-402F-9479-FB81770D0D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70" t="20241" r="21425" b="13314"/>
          <a:stretch/>
        </p:blipFill>
        <p:spPr bwMode="auto">
          <a:xfrm>
            <a:off x="7123964" y="358198"/>
            <a:ext cx="1125709" cy="157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15 Nspcc ideas | retro advertising, catastrophic events, going crazy">
            <a:extLst>
              <a:ext uri="{FF2B5EF4-FFF2-40B4-BE49-F238E27FC236}">
                <a16:creationId xmlns:a16="http://schemas.microsoft.com/office/drawing/2014/main" id="{64912689-FE83-40FE-95D7-9D21F815FD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33" t="2390"/>
          <a:stretch/>
        </p:blipFill>
        <p:spPr bwMode="auto">
          <a:xfrm>
            <a:off x="9659449" y="272516"/>
            <a:ext cx="1565305" cy="20284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3 Victorians ideas | british home, orphan train, innocence lost">
            <a:extLst>
              <a:ext uri="{FF2B5EF4-FFF2-40B4-BE49-F238E27FC236}">
                <a16:creationId xmlns:a16="http://schemas.microsoft.com/office/drawing/2014/main" id="{378AE3D8-6477-4D2C-9168-456E62905F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5" y="1076919"/>
            <a:ext cx="1367429" cy="214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7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a:xfrm>
            <a:off x="546313" y="259402"/>
            <a:ext cx="7842210" cy="1325563"/>
          </a:xfrm>
        </p:spPr>
        <p:txBody>
          <a:bodyPr>
            <a:normAutofit/>
          </a:bodyPr>
          <a:lstStyle/>
          <a:p>
            <a:r>
              <a:rPr lang="en-US" sz="3600" dirty="0"/>
              <a:t>Charity sector HSB service provision in the UK today</a:t>
            </a:r>
          </a:p>
        </p:txBody>
      </p:sp>
      <p:pic>
        <p:nvPicPr>
          <p:cNvPr id="9" name="Picture 8">
            <a:extLst>
              <a:ext uri="{FF2B5EF4-FFF2-40B4-BE49-F238E27FC236}">
                <a16:creationId xmlns:a16="http://schemas.microsoft.com/office/drawing/2014/main" id="{BDAFDDEF-B143-4C14-8D46-B901F7BB0524}"/>
              </a:ext>
            </a:extLst>
          </p:cNvPr>
          <p:cNvPicPr>
            <a:picLocks noChangeAspect="1"/>
          </p:cNvPicPr>
          <p:nvPr/>
        </p:nvPicPr>
        <p:blipFill>
          <a:blip r:embed="rId3"/>
          <a:stretch>
            <a:fillRect/>
          </a:stretch>
        </p:blipFill>
        <p:spPr>
          <a:xfrm>
            <a:off x="4607118" y="1019420"/>
            <a:ext cx="4531925" cy="5083841"/>
          </a:xfrm>
          <a:prstGeom prst="rect">
            <a:avLst/>
          </a:prstGeom>
        </p:spPr>
      </p:pic>
      <p:sp>
        <p:nvSpPr>
          <p:cNvPr id="6" name="TextBox 5">
            <a:extLst>
              <a:ext uri="{FF2B5EF4-FFF2-40B4-BE49-F238E27FC236}">
                <a16:creationId xmlns:a16="http://schemas.microsoft.com/office/drawing/2014/main" id="{F5B44A66-F1F8-4C74-AD37-600BB44DEC53}"/>
              </a:ext>
            </a:extLst>
          </p:cNvPr>
          <p:cNvSpPr txBox="1"/>
          <p:nvPr/>
        </p:nvSpPr>
        <p:spPr>
          <a:xfrm>
            <a:off x="5684108" y="5857040"/>
            <a:ext cx="3199885" cy="246221"/>
          </a:xfrm>
          <a:prstGeom prst="rect">
            <a:avLst/>
          </a:prstGeom>
          <a:noFill/>
        </p:spPr>
        <p:txBody>
          <a:bodyPr wrap="square" rtlCol="0">
            <a:spAutoFit/>
          </a:bodyPr>
          <a:lstStyle/>
          <a:p>
            <a:r>
              <a:rPr lang="en-GB" sz="1000" dirty="0">
                <a:latin typeface="Helvetica" panose="020B0604020202020204" pitchFamily="34" charset="0"/>
                <a:cs typeface="Helvetica" panose="020B0604020202020204" pitchFamily="34" charset="0"/>
              </a:rPr>
              <a:t>Hackett, (2020), cited in Scottish Government p. 55 </a:t>
            </a:r>
          </a:p>
        </p:txBody>
      </p:sp>
      <p:sp>
        <p:nvSpPr>
          <p:cNvPr id="8" name="Arrow: Right 7">
            <a:extLst>
              <a:ext uri="{FF2B5EF4-FFF2-40B4-BE49-F238E27FC236}">
                <a16:creationId xmlns:a16="http://schemas.microsoft.com/office/drawing/2014/main" id="{27DEACE4-6B66-463F-94CE-908F33693795}"/>
              </a:ext>
            </a:extLst>
          </p:cNvPr>
          <p:cNvSpPr/>
          <p:nvPr/>
        </p:nvSpPr>
        <p:spPr>
          <a:xfrm flipH="1">
            <a:off x="9273264" y="4262483"/>
            <a:ext cx="863600" cy="146870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29077A06-1F79-4E3D-B146-27B31F15B597}"/>
              </a:ext>
            </a:extLst>
          </p:cNvPr>
          <p:cNvSpPr/>
          <p:nvPr/>
        </p:nvSpPr>
        <p:spPr>
          <a:xfrm flipH="1">
            <a:off x="9247344" y="1249813"/>
            <a:ext cx="1066449" cy="86583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dirty="0"/>
          </a:p>
        </p:txBody>
      </p:sp>
      <p:sp>
        <p:nvSpPr>
          <p:cNvPr id="14" name="Arrow: Right 13">
            <a:extLst>
              <a:ext uri="{FF2B5EF4-FFF2-40B4-BE49-F238E27FC236}">
                <a16:creationId xmlns:a16="http://schemas.microsoft.com/office/drawing/2014/main" id="{26E3E7C3-B9E3-4FD8-A514-ECC4783919C0}"/>
              </a:ext>
            </a:extLst>
          </p:cNvPr>
          <p:cNvSpPr/>
          <p:nvPr/>
        </p:nvSpPr>
        <p:spPr>
          <a:xfrm flipH="1">
            <a:off x="9258342" y="3508690"/>
            <a:ext cx="522226" cy="40291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dirty="0"/>
          </a:p>
        </p:txBody>
      </p:sp>
      <p:pic>
        <p:nvPicPr>
          <p:cNvPr id="12" name="Picture 4" descr="Barnardo&amp;#39;s forms partnership with specialist adoption service | Third Sector">
            <a:extLst>
              <a:ext uri="{FF2B5EF4-FFF2-40B4-BE49-F238E27FC236}">
                <a16:creationId xmlns:a16="http://schemas.microsoft.com/office/drawing/2014/main" id="{6D36785A-827D-446C-8F67-F8C31E426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164" y="2062262"/>
            <a:ext cx="2617615" cy="1741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SPCC rebrands to &amp;#39;focus on solutions to child abuse rather than the  problem&amp;#39; | Third Sector">
            <a:extLst>
              <a:ext uri="{FF2B5EF4-FFF2-40B4-BE49-F238E27FC236}">
                <a16:creationId xmlns:a16="http://schemas.microsoft.com/office/drawing/2014/main" id="{C1922716-CDFA-41FA-A25E-1F29725857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194" y="1682729"/>
            <a:ext cx="1696725" cy="11286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52233AD-FC4F-4321-A686-5AB7EFDFDD65}"/>
              </a:ext>
            </a:extLst>
          </p:cNvPr>
          <p:cNvPicPr>
            <a:picLocks noChangeAspect="1"/>
          </p:cNvPicPr>
          <p:nvPr/>
        </p:nvPicPr>
        <p:blipFill>
          <a:blip r:embed="rId6"/>
          <a:stretch>
            <a:fillRect/>
          </a:stretch>
        </p:blipFill>
        <p:spPr>
          <a:xfrm>
            <a:off x="453485" y="3693075"/>
            <a:ext cx="1667389" cy="980005"/>
          </a:xfrm>
          <a:prstGeom prst="rect">
            <a:avLst/>
          </a:prstGeom>
        </p:spPr>
      </p:pic>
      <p:pic>
        <p:nvPicPr>
          <p:cNvPr id="15" name="Picture 14">
            <a:extLst>
              <a:ext uri="{FF2B5EF4-FFF2-40B4-BE49-F238E27FC236}">
                <a16:creationId xmlns:a16="http://schemas.microsoft.com/office/drawing/2014/main" id="{9FDF84EE-B70D-413B-9324-250B95B16FF5}"/>
              </a:ext>
            </a:extLst>
          </p:cNvPr>
          <p:cNvPicPr>
            <a:picLocks noChangeAspect="1"/>
          </p:cNvPicPr>
          <p:nvPr/>
        </p:nvPicPr>
        <p:blipFill>
          <a:blip r:embed="rId7"/>
          <a:stretch>
            <a:fillRect/>
          </a:stretch>
        </p:blipFill>
        <p:spPr>
          <a:xfrm>
            <a:off x="2356960" y="4398977"/>
            <a:ext cx="2110458" cy="937538"/>
          </a:xfrm>
          <a:prstGeom prst="rect">
            <a:avLst/>
          </a:prstGeom>
        </p:spPr>
      </p:pic>
    </p:spTree>
    <p:extLst>
      <p:ext uri="{BB962C8B-B14F-4D97-AF65-F5344CB8AC3E}">
        <p14:creationId xmlns:p14="http://schemas.microsoft.com/office/powerpoint/2010/main" val="103508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normAutofit/>
          </a:bodyPr>
          <a:lstStyle/>
          <a:p>
            <a:r>
              <a:rPr lang="en-GB" dirty="0"/>
              <a:t>Charity sector responses to SSA – strengths</a:t>
            </a:r>
            <a:endParaRPr lang="en-US" dirty="0"/>
          </a:p>
        </p:txBody>
      </p:sp>
      <p:sp>
        <p:nvSpPr>
          <p:cNvPr id="3" name="Text Placeholder 2">
            <a:extLst>
              <a:ext uri="{FF2B5EF4-FFF2-40B4-BE49-F238E27FC236}">
                <a16:creationId xmlns:a16="http://schemas.microsoft.com/office/drawing/2014/main" id="{4742C32E-69F0-224B-B846-04564A4E9567}"/>
              </a:ext>
            </a:extLst>
          </p:cNvPr>
          <p:cNvSpPr>
            <a:spLocks noGrp="1"/>
          </p:cNvSpPr>
          <p:nvPr>
            <p:ph type="body" sz="quarter" idx="10"/>
          </p:nvPr>
        </p:nvSpPr>
        <p:spPr>
          <a:xfrm>
            <a:off x="838199" y="1903363"/>
            <a:ext cx="9820275" cy="3768811"/>
          </a:xfrm>
        </p:spPr>
        <p:txBody>
          <a:bodyPr>
            <a:normAutofit/>
          </a:bodyPr>
          <a:lstStyle/>
          <a:p>
            <a:r>
              <a:rPr lang="en-GB" dirty="0"/>
              <a:t>Flexible approaches and partnership </a:t>
            </a:r>
          </a:p>
          <a:p>
            <a:r>
              <a:rPr lang="en-GB" dirty="0"/>
              <a:t>Income and funding </a:t>
            </a:r>
          </a:p>
          <a:p>
            <a:r>
              <a:rPr lang="en-GB" dirty="0"/>
              <a:t>Non-statutory role, independence </a:t>
            </a:r>
            <a:r>
              <a:rPr lang="en-GB" sz="1200" dirty="0"/>
              <a:t>(Strategy Unit, 2002)</a:t>
            </a:r>
          </a:p>
          <a:p>
            <a:r>
              <a:rPr lang="en-US" dirty="0"/>
              <a:t>Specialism, niche provision </a:t>
            </a:r>
            <a:r>
              <a:rPr lang="en-US" sz="1200" dirty="0"/>
              <a:t>(Bolton, 2003)</a:t>
            </a:r>
          </a:p>
          <a:p>
            <a:r>
              <a:rPr lang="en-US" dirty="0"/>
              <a:t>Intervention-focused </a:t>
            </a:r>
          </a:p>
          <a:p>
            <a:r>
              <a:rPr lang="en-US" dirty="0"/>
              <a:t>Reputation, trust, intrinsic values </a:t>
            </a:r>
            <a:r>
              <a:rPr lang="en-US" sz="1200" dirty="0"/>
              <a:t>(Anheier &amp; Kendall 2002)</a:t>
            </a:r>
          </a:p>
          <a:p>
            <a:r>
              <a:rPr lang="en-US" dirty="0"/>
              <a:t>Advocates of change </a:t>
            </a:r>
            <a:r>
              <a:rPr lang="en-US" sz="1200" dirty="0"/>
              <a:t>(Knight &amp; Robson, 2007)</a:t>
            </a:r>
          </a:p>
        </p:txBody>
      </p:sp>
      <p:pic>
        <p:nvPicPr>
          <p:cNvPr id="7" name="Picture 6">
            <a:extLst>
              <a:ext uri="{FF2B5EF4-FFF2-40B4-BE49-F238E27FC236}">
                <a16:creationId xmlns:a16="http://schemas.microsoft.com/office/drawing/2014/main" id="{F500C248-842E-4311-AF67-7F598800734E}"/>
              </a:ext>
            </a:extLst>
          </p:cNvPr>
          <p:cNvPicPr>
            <a:picLocks noChangeAspect="1"/>
          </p:cNvPicPr>
          <p:nvPr/>
        </p:nvPicPr>
        <p:blipFill>
          <a:blip r:embed="rId3"/>
          <a:stretch>
            <a:fillRect/>
          </a:stretch>
        </p:blipFill>
        <p:spPr>
          <a:xfrm>
            <a:off x="8021411" y="1027906"/>
            <a:ext cx="2908526" cy="2042326"/>
          </a:xfrm>
          <a:prstGeom prst="rect">
            <a:avLst/>
          </a:prstGeom>
        </p:spPr>
      </p:pic>
    </p:spTree>
    <p:extLst>
      <p:ext uri="{BB962C8B-B14F-4D97-AF65-F5344CB8AC3E}">
        <p14:creationId xmlns:p14="http://schemas.microsoft.com/office/powerpoint/2010/main" val="252462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normAutofit/>
          </a:bodyPr>
          <a:lstStyle/>
          <a:p>
            <a:r>
              <a:rPr lang="en-GB" dirty="0"/>
              <a:t>Charity sector responses to SSA – strengths </a:t>
            </a:r>
            <a:endParaRPr lang="en-US" dirty="0"/>
          </a:p>
        </p:txBody>
      </p:sp>
      <p:pic>
        <p:nvPicPr>
          <p:cNvPr id="5" name="Picture 4">
            <a:extLst>
              <a:ext uri="{FF2B5EF4-FFF2-40B4-BE49-F238E27FC236}">
                <a16:creationId xmlns:a16="http://schemas.microsoft.com/office/drawing/2014/main" id="{6A5E3A5F-018E-490D-AEC3-F32347699C33}"/>
              </a:ext>
            </a:extLst>
          </p:cNvPr>
          <p:cNvPicPr>
            <a:picLocks noChangeAspect="1"/>
          </p:cNvPicPr>
          <p:nvPr/>
        </p:nvPicPr>
        <p:blipFill rotWithShape="1">
          <a:blip r:embed="rId3"/>
          <a:srcRect l="7848" t="5115" r="9373" b="6791"/>
          <a:stretch/>
        </p:blipFill>
        <p:spPr>
          <a:xfrm>
            <a:off x="7772399" y="1677987"/>
            <a:ext cx="2714625" cy="2581393"/>
          </a:xfrm>
          <a:prstGeom prst="rect">
            <a:avLst/>
          </a:prstGeom>
        </p:spPr>
      </p:pic>
      <p:sp>
        <p:nvSpPr>
          <p:cNvPr id="3" name="Text Placeholder 2">
            <a:extLst>
              <a:ext uri="{FF2B5EF4-FFF2-40B4-BE49-F238E27FC236}">
                <a16:creationId xmlns:a16="http://schemas.microsoft.com/office/drawing/2014/main" id="{4742C32E-69F0-224B-B846-04564A4E9567}"/>
              </a:ext>
            </a:extLst>
          </p:cNvPr>
          <p:cNvSpPr>
            <a:spLocks noGrp="1"/>
          </p:cNvSpPr>
          <p:nvPr>
            <p:ph type="body" sz="quarter" idx="10"/>
          </p:nvPr>
        </p:nvSpPr>
        <p:spPr>
          <a:xfrm>
            <a:off x="838200" y="2065338"/>
            <a:ext cx="7762875" cy="3114675"/>
          </a:xfrm>
        </p:spPr>
        <p:txBody>
          <a:bodyPr>
            <a:normAutofit/>
          </a:bodyPr>
          <a:lstStyle/>
          <a:p>
            <a:r>
              <a:rPr lang="en-GB" b="1" dirty="0"/>
              <a:t>Economic capital</a:t>
            </a:r>
            <a:r>
              <a:rPr lang="en-GB" dirty="0"/>
              <a:t>: income and resources</a:t>
            </a:r>
          </a:p>
          <a:p>
            <a:r>
              <a:rPr lang="en-GB" b="1" dirty="0"/>
              <a:t>Cultural</a:t>
            </a:r>
            <a:r>
              <a:rPr lang="en-GB" dirty="0"/>
              <a:t> (organisational) </a:t>
            </a:r>
            <a:r>
              <a:rPr lang="en-GB" b="1" dirty="0"/>
              <a:t>capital</a:t>
            </a:r>
            <a:r>
              <a:rPr lang="en-GB" dirty="0"/>
              <a:t>: values, beliefs, relationships</a:t>
            </a:r>
          </a:p>
          <a:p>
            <a:r>
              <a:rPr lang="en-GB" b="1" dirty="0"/>
              <a:t>Social capital</a:t>
            </a:r>
            <a:r>
              <a:rPr lang="en-GB" dirty="0"/>
              <a:t>: connection, information, networks</a:t>
            </a:r>
          </a:p>
          <a:p>
            <a:r>
              <a:rPr lang="en-GB" b="1" dirty="0"/>
              <a:t>Symbolic capital</a:t>
            </a:r>
            <a:r>
              <a:rPr lang="en-GB" dirty="0"/>
              <a:t>: status, legitimacy, influence</a:t>
            </a:r>
            <a:endParaRPr lang="en-US" dirty="0"/>
          </a:p>
        </p:txBody>
      </p:sp>
    </p:spTree>
    <p:extLst>
      <p:ext uri="{BB962C8B-B14F-4D97-AF65-F5344CB8AC3E}">
        <p14:creationId xmlns:p14="http://schemas.microsoft.com/office/powerpoint/2010/main" val="51275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normAutofit/>
          </a:bodyPr>
          <a:lstStyle/>
          <a:p>
            <a:r>
              <a:rPr lang="en-GB" dirty="0"/>
              <a:t>Charity sector responses to SSA – limitations  </a:t>
            </a:r>
            <a:endParaRPr lang="en-US" dirty="0"/>
          </a:p>
        </p:txBody>
      </p:sp>
      <p:sp>
        <p:nvSpPr>
          <p:cNvPr id="3" name="Text Placeholder 2">
            <a:extLst>
              <a:ext uri="{FF2B5EF4-FFF2-40B4-BE49-F238E27FC236}">
                <a16:creationId xmlns:a16="http://schemas.microsoft.com/office/drawing/2014/main" id="{4742C32E-69F0-224B-B846-04564A4E9567}"/>
              </a:ext>
            </a:extLst>
          </p:cNvPr>
          <p:cNvSpPr>
            <a:spLocks noGrp="1"/>
          </p:cNvSpPr>
          <p:nvPr>
            <p:ph type="body" sz="quarter" idx="10"/>
          </p:nvPr>
        </p:nvSpPr>
        <p:spPr>
          <a:xfrm>
            <a:off x="838200" y="1828800"/>
            <a:ext cx="9963150" cy="4127500"/>
          </a:xfrm>
        </p:spPr>
        <p:txBody>
          <a:bodyPr>
            <a:noAutofit/>
          </a:bodyPr>
          <a:lstStyle/>
          <a:p>
            <a:r>
              <a:rPr lang="en-GB" dirty="0"/>
              <a:t>Status </a:t>
            </a:r>
          </a:p>
          <a:p>
            <a:r>
              <a:rPr lang="en-GB" dirty="0"/>
              <a:t>Funding uncertainty</a:t>
            </a:r>
          </a:p>
          <a:p>
            <a:pPr lvl="1"/>
            <a:r>
              <a:rPr lang="en-GB" dirty="0"/>
              <a:t>Precarious sector </a:t>
            </a:r>
            <a:r>
              <a:rPr lang="en-GB" sz="1200" dirty="0"/>
              <a:t>(Power et al., 2021)</a:t>
            </a:r>
          </a:p>
          <a:p>
            <a:pPr lvl="1"/>
            <a:r>
              <a:rPr lang="en-GB" dirty="0"/>
              <a:t>Short-term or partial funding</a:t>
            </a:r>
          </a:p>
          <a:p>
            <a:pPr lvl="1"/>
            <a:r>
              <a:rPr lang="en-GB" dirty="0"/>
              <a:t>Planning and sustainability </a:t>
            </a:r>
          </a:p>
          <a:p>
            <a:pPr lvl="1"/>
            <a:r>
              <a:rPr lang="en-GB" dirty="0"/>
              <a:t>Capacity limitations </a:t>
            </a:r>
          </a:p>
          <a:p>
            <a:pPr lvl="1"/>
            <a:r>
              <a:rPr lang="en-GB" dirty="0"/>
              <a:t>Contracted services – tensions and compromises </a:t>
            </a:r>
            <a:r>
              <a:rPr lang="en-GB" sz="1200" dirty="0"/>
              <a:t>(Kendall, 2003; Smerdon, 2009)</a:t>
            </a:r>
            <a:endParaRPr lang="en-GB" dirty="0"/>
          </a:p>
          <a:p>
            <a:r>
              <a:rPr lang="en-GB" dirty="0"/>
              <a:t>Distinct and different – contested claim </a:t>
            </a:r>
            <a:r>
              <a:rPr lang="en-GB" sz="1200" dirty="0"/>
              <a:t>(Macmillan, 2013)</a:t>
            </a:r>
          </a:p>
          <a:p>
            <a:r>
              <a:rPr lang="en-GB" dirty="0"/>
              <a:t>Heterogeneity of services – structure, funding, provision</a:t>
            </a:r>
            <a:endParaRPr lang="en-US" dirty="0"/>
          </a:p>
        </p:txBody>
      </p:sp>
    </p:spTree>
    <p:extLst>
      <p:ext uri="{BB962C8B-B14F-4D97-AF65-F5344CB8AC3E}">
        <p14:creationId xmlns:p14="http://schemas.microsoft.com/office/powerpoint/2010/main" val="426016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a:xfrm>
            <a:off x="657896" y="249215"/>
            <a:ext cx="10515600" cy="1325563"/>
          </a:xfrm>
        </p:spPr>
        <p:txBody>
          <a:bodyPr>
            <a:normAutofit/>
          </a:bodyPr>
          <a:lstStyle/>
          <a:p>
            <a:r>
              <a:rPr lang="en-GB" dirty="0"/>
              <a:t>SSA prevalence – ethnicity</a:t>
            </a:r>
            <a:endParaRPr lang="en-US" dirty="0"/>
          </a:p>
        </p:txBody>
      </p:sp>
      <p:grpSp>
        <p:nvGrpSpPr>
          <p:cNvPr id="12" name="Group 11">
            <a:extLst>
              <a:ext uri="{FF2B5EF4-FFF2-40B4-BE49-F238E27FC236}">
                <a16:creationId xmlns:a16="http://schemas.microsoft.com/office/drawing/2014/main" id="{27E810D6-D91E-4BEF-9DD9-F0D5A041F378}"/>
              </a:ext>
            </a:extLst>
          </p:cNvPr>
          <p:cNvGrpSpPr/>
          <p:nvPr/>
        </p:nvGrpSpPr>
        <p:grpSpPr>
          <a:xfrm>
            <a:off x="657896" y="1483652"/>
            <a:ext cx="2706687" cy="1813339"/>
            <a:chOff x="1221978" y="2645"/>
            <a:chExt cx="2706687" cy="1624012"/>
          </a:xfrm>
        </p:grpSpPr>
        <p:sp>
          <p:nvSpPr>
            <p:cNvPr id="13" name="Rectangle 12">
              <a:extLst>
                <a:ext uri="{FF2B5EF4-FFF2-40B4-BE49-F238E27FC236}">
                  <a16:creationId xmlns:a16="http://schemas.microsoft.com/office/drawing/2014/main" id="{63020E23-7EE2-47CF-BAAE-35494323377C}"/>
                </a:ext>
              </a:extLst>
            </p:cNvPr>
            <p:cNvSpPr/>
            <p:nvPr/>
          </p:nvSpPr>
          <p:spPr>
            <a:xfrm>
              <a:off x="1221978" y="2645"/>
              <a:ext cx="2706687" cy="1624012"/>
            </a:xfrm>
            <a:prstGeom prst="rect">
              <a:avLst/>
            </a:prstGeom>
            <a:ln w="28575"/>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C357AAEB-2097-4636-B33E-0167C9997687}"/>
                </a:ext>
              </a:extLst>
            </p:cNvPr>
            <p:cNvSpPr txBox="1"/>
            <p:nvPr/>
          </p:nvSpPr>
          <p:spPr>
            <a:xfrm>
              <a:off x="1221978" y="2645"/>
              <a:ext cx="2706687" cy="1624012"/>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dirty="0">
                  <a:latin typeface="Helvetica" panose="020B0604020202020204" pitchFamily="34" charset="0"/>
                  <a:cs typeface="Helvetica" panose="020B0604020202020204" pitchFamily="34" charset="0"/>
                </a:rPr>
                <a:t>Variations in research designs provide different estimates of CSA prevalence</a:t>
              </a:r>
              <a:endParaRPr lang="en-GB" sz="1600" kern="1200" dirty="0">
                <a:latin typeface="Helvetica" panose="020B0604020202020204" pitchFamily="34" charset="0"/>
                <a:cs typeface="Helvetica" panose="020B0604020202020204" pitchFamily="34" charset="0"/>
              </a:endParaRPr>
            </a:p>
          </p:txBody>
        </p:sp>
      </p:grpSp>
      <p:sp>
        <p:nvSpPr>
          <p:cNvPr id="16" name="Rectangle 15">
            <a:extLst>
              <a:ext uri="{FF2B5EF4-FFF2-40B4-BE49-F238E27FC236}">
                <a16:creationId xmlns:a16="http://schemas.microsoft.com/office/drawing/2014/main" id="{E1BD4D79-048F-459B-8761-2CD15807241C}"/>
              </a:ext>
            </a:extLst>
          </p:cNvPr>
          <p:cNvSpPr/>
          <p:nvPr/>
        </p:nvSpPr>
        <p:spPr>
          <a:xfrm>
            <a:off x="3506283" y="1484298"/>
            <a:ext cx="2706687" cy="1813338"/>
          </a:xfrm>
          <a:prstGeom prst="rect">
            <a:avLst/>
          </a:prstGeom>
          <a:ln w="28575">
            <a:solidFill>
              <a:schemeClr val="accent6">
                <a:shade val="80000"/>
                <a:hueOff val="0"/>
                <a:satOff val="0"/>
                <a:lumOff val="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GB" dirty="0"/>
              <a:t>British HSB services </a:t>
            </a:r>
          </a:p>
          <a:p>
            <a:pPr algn="ctr"/>
            <a:r>
              <a:rPr lang="en-GB" sz="1200" dirty="0"/>
              <a:t>(Hackett et al., 2013)</a:t>
            </a:r>
            <a:r>
              <a:rPr lang="en-GB" dirty="0"/>
              <a:t>:</a:t>
            </a:r>
          </a:p>
          <a:p>
            <a:pPr algn="ctr"/>
            <a:r>
              <a:rPr lang="en-GB" dirty="0"/>
              <a:t> 93% white</a:t>
            </a:r>
          </a:p>
          <a:p>
            <a:pPr algn="ctr"/>
            <a:r>
              <a:rPr lang="en-GB" dirty="0"/>
              <a:t>1% Black </a:t>
            </a:r>
          </a:p>
          <a:p>
            <a:pPr algn="ctr"/>
            <a:r>
              <a:rPr lang="en-GB" dirty="0"/>
              <a:t>3% Asian</a:t>
            </a:r>
          </a:p>
          <a:p>
            <a:pPr algn="ctr"/>
            <a:r>
              <a:rPr lang="en-GB" dirty="0"/>
              <a:t>3% Mixed race</a:t>
            </a:r>
          </a:p>
        </p:txBody>
      </p:sp>
      <p:grpSp>
        <p:nvGrpSpPr>
          <p:cNvPr id="24" name="Group 23">
            <a:extLst>
              <a:ext uri="{FF2B5EF4-FFF2-40B4-BE49-F238E27FC236}">
                <a16:creationId xmlns:a16="http://schemas.microsoft.com/office/drawing/2014/main" id="{C74835EB-F770-4430-915E-2702E038E2CB}"/>
              </a:ext>
            </a:extLst>
          </p:cNvPr>
          <p:cNvGrpSpPr/>
          <p:nvPr/>
        </p:nvGrpSpPr>
        <p:grpSpPr>
          <a:xfrm>
            <a:off x="6354670" y="1471417"/>
            <a:ext cx="2706687" cy="1813339"/>
            <a:chOff x="1221978" y="1897327"/>
            <a:chExt cx="2706687" cy="1624012"/>
          </a:xfrm>
        </p:grpSpPr>
        <p:sp>
          <p:nvSpPr>
            <p:cNvPr id="25" name="Rectangle 24">
              <a:extLst>
                <a:ext uri="{FF2B5EF4-FFF2-40B4-BE49-F238E27FC236}">
                  <a16:creationId xmlns:a16="http://schemas.microsoft.com/office/drawing/2014/main" id="{2AF7373D-4B6D-49CB-B7DB-CCBA1CA1E9B7}"/>
                </a:ext>
              </a:extLst>
            </p:cNvPr>
            <p:cNvSpPr/>
            <p:nvPr/>
          </p:nvSpPr>
          <p:spPr>
            <a:xfrm>
              <a:off x="1221978" y="1897327"/>
              <a:ext cx="2706687" cy="1624012"/>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B67FBB8D-634E-4F31-9B4E-1CE439C8F036}"/>
                </a:ext>
              </a:extLst>
            </p:cNvPr>
            <p:cNvSpPr txBox="1"/>
            <p:nvPr/>
          </p:nvSpPr>
          <p:spPr>
            <a:xfrm>
              <a:off x="1221978" y="1897327"/>
              <a:ext cx="2706687" cy="1624012"/>
            </a:xfrm>
            <a:prstGeom prst="rect">
              <a:avLst/>
            </a:prstGeom>
            <a:ln w="28575">
              <a:solidFill>
                <a:schemeClr val="accent6">
                  <a:shade val="80000"/>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Children from Black, Asian and minority ethnic backgrounds are under represented in Social Care services generally and specific services relating to Child Sexual Abuse</a:t>
              </a:r>
            </a:p>
          </p:txBody>
        </p:sp>
      </p:grpSp>
      <p:grpSp>
        <p:nvGrpSpPr>
          <p:cNvPr id="27" name="Group 26">
            <a:extLst>
              <a:ext uri="{FF2B5EF4-FFF2-40B4-BE49-F238E27FC236}">
                <a16:creationId xmlns:a16="http://schemas.microsoft.com/office/drawing/2014/main" id="{44C7612D-8FAA-45E9-8686-C2F903FFF39D}"/>
              </a:ext>
            </a:extLst>
          </p:cNvPr>
          <p:cNvGrpSpPr/>
          <p:nvPr/>
        </p:nvGrpSpPr>
        <p:grpSpPr>
          <a:xfrm>
            <a:off x="657895" y="3624759"/>
            <a:ext cx="2706687" cy="1813337"/>
            <a:chOff x="4199334" y="1897327"/>
            <a:chExt cx="2706687" cy="1624012"/>
          </a:xfrm>
        </p:grpSpPr>
        <p:sp>
          <p:nvSpPr>
            <p:cNvPr id="28" name="Rectangle 27">
              <a:extLst>
                <a:ext uri="{FF2B5EF4-FFF2-40B4-BE49-F238E27FC236}">
                  <a16:creationId xmlns:a16="http://schemas.microsoft.com/office/drawing/2014/main" id="{18C8FECB-EE50-49AD-8B3A-B3177B0BC6CC}"/>
                </a:ext>
              </a:extLst>
            </p:cNvPr>
            <p:cNvSpPr/>
            <p:nvPr/>
          </p:nvSpPr>
          <p:spPr>
            <a:xfrm>
              <a:off x="4199334" y="1897327"/>
              <a:ext cx="2706687" cy="1624012"/>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TextBox 28">
              <a:extLst>
                <a:ext uri="{FF2B5EF4-FFF2-40B4-BE49-F238E27FC236}">
                  <a16:creationId xmlns:a16="http://schemas.microsoft.com/office/drawing/2014/main" id="{3D436F66-F1E7-4800-A806-C8917AFB319E}"/>
                </a:ext>
              </a:extLst>
            </p:cNvPr>
            <p:cNvSpPr txBox="1"/>
            <p:nvPr/>
          </p:nvSpPr>
          <p:spPr>
            <a:xfrm>
              <a:off x="4199334" y="1897327"/>
              <a:ext cx="2706687" cy="1624012"/>
            </a:xfrm>
            <a:prstGeom prst="rect">
              <a:avLst/>
            </a:prstGeom>
            <a:ln w="28575">
              <a:solidFill>
                <a:schemeClr val="accent6">
                  <a:shade val="80000"/>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Official data often do not detail specific ethnicities, religion or relationships</a:t>
              </a:r>
            </a:p>
          </p:txBody>
        </p:sp>
      </p:grpSp>
      <p:grpSp>
        <p:nvGrpSpPr>
          <p:cNvPr id="30" name="Group 29">
            <a:extLst>
              <a:ext uri="{FF2B5EF4-FFF2-40B4-BE49-F238E27FC236}">
                <a16:creationId xmlns:a16="http://schemas.microsoft.com/office/drawing/2014/main" id="{1AB6D174-4644-4B05-9830-5EAE40028E6B}"/>
              </a:ext>
            </a:extLst>
          </p:cNvPr>
          <p:cNvGrpSpPr/>
          <p:nvPr/>
        </p:nvGrpSpPr>
        <p:grpSpPr>
          <a:xfrm>
            <a:off x="3506284" y="3624758"/>
            <a:ext cx="2706687" cy="1813337"/>
            <a:chOff x="2710656" y="3792008"/>
            <a:chExt cx="2706687" cy="1624012"/>
          </a:xfrm>
        </p:grpSpPr>
        <p:sp>
          <p:nvSpPr>
            <p:cNvPr id="31" name="Rectangle 30">
              <a:extLst>
                <a:ext uri="{FF2B5EF4-FFF2-40B4-BE49-F238E27FC236}">
                  <a16:creationId xmlns:a16="http://schemas.microsoft.com/office/drawing/2014/main" id="{A6BD4CC7-2C7A-4FD2-A458-8EA42631306F}"/>
                </a:ext>
              </a:extLst>
            </p:cNvPr>
            <p:cNvSpPr/>
            <p:nvPr/>
          </p:nvSpPr>
          <p:spPr>
            <a:xfrm>
              <a:off x="2710656" y="3792008"/>
              <a:ext cx="2706687" cy="1624012"/>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B9E3D021-D092-46D6-BF83-0EB771DFE73D}"/>
                </a:ext>
              </a:extLst>
            </p:cNvPr>
            <p:cNvSpPr txBox="1"/>
            <p:nvPr/>
          </p:nvSpPr>
          <p:spPr>
            <a:xfrm>
              <a:off x="2710656" y="3792008"/>
              <a:ext cx="2706687" cy="1624012"/>
            </a:xfrm>
            <a:prstGeom prst="rect">
              <a:avLst/>
            </a:prstGeom>
            <a:ln w="28575">
              <a:solidFill>
                <a:schemeClr val="accent6">
                  <a:shade val="80000"/>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True extent of CSA unknown, available information does not include to sibling Sexual Abuse and ethnicity</a:t>
              </a:r>
            </a:p>
          </p:txBody>
        </p:sp>
      </p:grpSp>
      <p:sp>
        <p:nvSpPr>
          <p:cNvPr id="36" name="TextBox 35">
            <a:extLst>
              <a:ext uri="{FF2B5EF4-FFF2-40B4-BE49-F238E27FC236}">
                <a16:creationId xmlns:a16="http://schemas.microsoft.com/office/drawing/2014/main" id="{42F8017E-12F0-4AC2-9C14-E9CB1027ECB6}"/>
              </a:ext>
            </a:extLst>
          </p:cNvPr>
          <p:cNvSpPr txBox="1"/>
          <p:nvPr/>
        </p:nvSpPr>
        <p:spPr>
          <a:xfrm>
            <a:off x="6452315" y="3624759"/>
            <a:ext cx="3992451" cy="2000548"/>
          </a:xfrm>
          <a:prstGeom prst="rect">
            <a:avLst/>
          </a:prstGeom>
          <a:noFill/>
        </p:spPr>
        <p:txBody>
          <a:bodyPr wrap="square" rtlCol="0">
            <a:spAutoFit/>
          </a:bodyPr>
          <a:lstStyle/>
          <a:p>
            <a:r>
              <a:rPr lang="en-GB" sz="1600" i="1" dirty="0">
                <a:latin typeface="Helvetica" panose="020B0604020202020204" pitchFamily="34" charset="0"/>
                <a:cs typeface="Helvetica" panose="020B0604020202020204" pitchFamily="34" charset="0"/>
              </a:rPr>
              <a:t>“It is </a:t>
            </a:r>
            <a:r>
              <a:rPr lang="en-GB" sz="1600" b="1" i="1" dirty="0">
                <a:latin typeface="Helvetica" panose="020B0604020202020204" pitchFamily="34" charset="0"/>
                <a:cs typeface="Helvetica" panose="020B0604020202020204" pitchFamily="34" charset="0"/>
              </a:rPr>
              <a:t>extremely difficult to establish with any reliability</a:t>
            </a:r>
            <a:r>
              <a:rPr lang="en-GB" sz="1600" i="1" dirty="0">
                <a:latin typeface="Helvetica" panose="020B0604020202020204" pitchFamily="34" charset="0"/>
                <a:cs typeface="Helvetica" panose="020B0604020202020204" pitchFamily="34" charset="0"/>
              </a:rPr>
              <a:t> the prevalence and extent of child sexual abuse generally, given its </a:t>
            </a:r>
            <a:r>
              <a:rPr lang="en-GB" sz="1600" b="1" i="1" dirty="0">
                <a:latin typeface="Helvetica" panose="020B0604020202020204" pitchFamily="34" charset="0"/>
                <a:cs typeface="Helvetica" panose="020B0604020202020204" pitchFamily="34" charset="0"/>
              </a:rPr>
              <a:t>hidden nature</a:t>
            </a:r>
            <a:r>
              <a:rPr lang="en-GB" sz="1600" i="1" dirty="0">
                <a:latin typeface="Helvetica" panose="020B0604020202020204" pitchFamily="34" charset="0"/>
                <a:cs typeface="Helvetica" panose="020B0604020202020204" pitchFamily="34" charset="0"/>
              </a:rPr>
              <a:t>, the </a:t>
            </a:r>
            <a:r>
              <a:rPr lang="en-GB" sz="1600" b="1" i="1" dirty="0">
                <a:latin typeface="Helvetica" panose="020B0604020202020204" pitchFamily="34" charset="0"/>
                <a:cs typeface="Helvetica" panose="020B0604020202020204" pitchFamily="34" charset="0"/>
              </a:rPr>
              <a:t>stigma</a:t>
            </a:r>
            <a:r>
              <a:rPr lang="en-GB" sz="1600" i="1" dirty="0">
                <a:latin typeface="Helvetica" panose="020B0604020202020204" pitchFamily="34" charset="0"/>
                <a:cs typeface="Helvetica" panose="020B0604020202020204" pitchFamily="34" charset="0"/>
              </a:rPr>
              <a:t> it carries, and the lack of disclosure due to the silencing of victims” </a:t>
            </a:r>
          </a:p>
          <a:p>
            <a:r>
              <a:rPr lang="en-GB" sz="1200" dirty="0">
                <a:latin typeface="Helvetica" panose="020B0604020202020204" pitchFamily="34" charset="0"/>
                <a:cs typeface="Helvetica" panose="020B0604020202020204" pitchFamily="34" charset="0"/>
              </a:rPr>
              <a:t>(Kelly &amp; Karsna, 2018)</a:t>
            </a:r>
          </a:p>
          <a:p>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3098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4131-3C6B-814D-85B5-2B4E778B79F0}"/>
              </a:ext>
            </a:extLst>
          </p:cNvPr>
          <p:cNvSpPr>
            <a:spLocks noGrp="1"/>
          </p:cNvSpPr>
          <p:nvPr>
            <p:ph type="title"/>
          </p:nvPr>
        </p:nvSpPr>
        <p:spPr/>
        <p:txBody>
          <a:bodyPr>
            <a:normAutofit/>
          </a:bodyPr>
          <a:lstStyle/>
          <a:p>
            <a:r>
              <a:rPr lang="en-GB" dirty="0"/>
              <a:t>Case study – ‘Nice’ family </a:t>
            </a:r>
            <a:endParaRPr lang="en-US" dirty="0"/>
          </a:p>
        </p:txBody>
      </p:sp>
      <p:sp>
        <p:nvSpPr>
          <p:cNvPr id="5" name="TextBox 4">
            <a:extLst>
              <a:ext uri="{FF2B5EF4-FFF2-40B4-BE49-F238E27FC236}">
                <a16:creationId xmlns:a16="http://schemas.microsoft.com/office/drawing/2014/main" id="{1679E488-DCBC-48A2-A628-9B9492EF1237}"/>
              </a:ext>
            </a:extLst>
          </p:cNvPr>
          <p:cNvSpPr txBox="1"/>
          <p:nvPr/>
        </p:nvSpPr>
        <p:spPr>
          <a:xfrm>
            <a:off x="1122647" y="2164724"/>
            <a:ext cx="9142295" cy="338554"/>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AJ – 14 Years old. Non-white, English not first language, seeking asylum   </a:t>
            </a:r>
          </a:p>
        </p:txBody>
      </p:sp>
      <p:sp>
        <p:nvSpPr>
          <p:cNvPr id="7" name="TextBox 6">
            <a:extLst>
              <a:ext uri="{FF2B5EF4-FFF2-40B4-BE49-F238E27FC236}">
                <a16:creationId xmlns:a16="http://schemas.microsoft.com/office/drawing/2014/main" id="{0C6829E3-67C0-42A0-89FA-72533122358E}"/>
              </a:ext>
            </a:extLst>
          </p:cNvPr>
          <p:cNvSpPr txBox="1"/>
          <p:nvPr/>
        </p:nvSpPr>
        <p:spPr>
          <a:xfrm>
            <a:off x="1129085" y="2677804"/>
            <a:ext cx="9142296" cy="338554"/>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Allegation – sexual touching of 9 year old sibling under clothing </a:t>
            </a:r>
          </a:p>
        </p:txBody>
      </p:sp>
      <p:sp>
        <p:nvSpPr>
          <p:cNvPr id="8" name="TextBox 7">
            <a:extLst>
              <a:ext uri="{FF2B5EF4-FFF2-40B4-BE49-F238E27FC236}">
                <a16:creationId xmlns:a16="http://schemas.microsoft.com/office/drawing/2014/main" id="{A268AC72-AE39-420D-946A-3305999038FF}"/>
              </a:ext>
            </a:extLst>
          </p:cNvPr>
          <p:cNvSpPr txBox="1"/>
          <p:nvPr/>
        </p:nvSpPr>
        <p:spPr>
          <a:xfrm>
            <a:off x="1129085" y="3246701"/>
            <a:ext cx="9142296" cy="338554"/>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Children’s Social Care – accommodated (s.20) into foster care and CP Plan sibling</a:t>
            </a:r>
          </a:p>
        </p:txBody>
      </p:sp>
      <p:sp>
        <p:nvSpPr>
          <p:cNvPr id="9" name="TextBox 8">
            <a:extLst>
              <a:ext uri="{FF2B5EF4-FFF2-40B4-BE49-F238E27FC236}">
                <a16:creationId xmlns:a16="http://schemas.microsoft.com/office/drawing/2014/main" id="{4D900774-78E3-4E62-A301-7F61525609C0}"/>
              </a:ext>
            </a:extLst>
          </p:cNvPr>
          <p:cNvSpPr txBox="1"/>
          <p:nvPr/>
        </p:nvSpPr>
        <p:spPr>
          <a:xfrm>
            <a:off x="1122648" y="3834197"/>
            <a:ext cx="9148732" cy="338554"/>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Referred to HSB charity service – assessment and intervention support </a:t>
            </a:r>
          </a:p>
        </p:txBody>
      </p:sp>
      <p:sp>
        <p:nvSpPr>
          <p:cNvPr id="10" name="TextBox 9">
            <a:extLst>
              <a:ext uri="{FF2B5EF4-FFF2-40B4-BE49-F238E27FC236}">
                <a16:creationId xmlns:a16="http://schemas.microsoft.com/office/drawing/2014/main" id="{9FD47FD6-319E-4D4A-8710-7433ED18E82B}"/>
              </a:ext>
            </a:extLst>
          </p:cNvPr>
          <p:cNvSpPr txBox="1"/>
          <p:nvPr/>
        </p:nvSpPr>
        <p:spPr>
          <a:xfrm>
            <a:off x="1122648" y="4371094"/>
            <a:ext cx="9148732" cy="584775"/>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Aims and outcomes of the HSB support – undertake an specialist assessment of AJ and family, support with safety planning, inform Child Protection planning and reunification decisions</a:t>
            </a:r>
          </a:p>
        </p:txBody>
      </p:sp>
      <p:sp>
        <p:nvSpPr>
          <p:cNvPr id="11" name="TextBox 10">
            <a:extLst>
              <a:ext uri="{FF2B5EF4-FFF2-40B4-BE49-F238E27FC236}">
                <a16:creationId xmlns:a16="http://schemas.microsoft.com/office/drawing/2014/main" id="{3BC45F4F-D19C-441A-996D-3E8F87DD478F}"/>
              </a:ext>
            </a:extLst>
          </p:cNvPr>
          <p:cNvSpPr txBox="1"/>
          <p:nvPr/>
        </p:nvSpPr>
        <p:spPr>
          <a:xfrm>
            <a:off x="1122647" y="5165116"/>
            <a:ext cx="9142295" cy="338554"/>
          </a:xfrm>
          <a:prstGeom prst="rect">
            <a:avLst/>
          </a:prstGeom>
          <a:solidFill>
            <a:schemeClr val="accent6">
              <a:lumMod val="20000"/>
              <a:lumOff val="80000"/>
            </a:schemeClr>
          </a:solidFill>
        </p:spPr>
        <p:txBody>
          <a:bodyPr wrap="square" rtlCol="0">
            <a:spAutoFit/>
          </a:bodyPr>
          <a:lstStyle/>
          <a:p>
            <a:r>
              <a:rPr lang="en-GB" sz="1600" dirty="0">
                <a:latin typeface="Helvetica" panose="020B0604020202020204" pitchFamily="34" charset="0"/>
                <a:cs typeface="Helvetica" panose="020B0604020202020204" pitchFamily="34" charset="0"/>
              </a:rPr>
              <a:t>AJ and Mum are apprehensive about the support and no specific support for siblings or Mum</a:t>
            </a:r>
          </a:p>
        </p:txBody>
      </p:sp>
    </p:spTree>
    <p:extLst>
      <p:ext uri="{BB962C8B-B14F-4D97-AF65-F5344CB8AC3E}">
        <p14:creationId xmlns:p14="http://schemas.microsoft.com/office/powerpoint/2010/main" val="272395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PCC PPT template new brand">
  <a:themeElements>
    <a:clrScheme name="NSPCC-1">
      <a:dk1>
        <a:srgbClr val="12A53E"/>
      </a:dk1>
      <a:lt1>
        <a:srgbClr val="F5B9D2"/>
      </a:lt1>
      <a:dk2>
        <a:srgbClr val="FCC636"/>
      </a:dk2>
      <a:lt2>
        <a:srgbClr val="B1DDDE"/>
      </a:lt2>
      <a:accent1>
        <a:srgbClr val="D8CCF0"/>
      </a:accent1>
      <a:accent2>
        <a:srgbClr val="F05DA2"/>
      </a:accent2>
      <a:accent3>
        <a:srgbClr val="4799C3"/>
      </a:accent3>
      <a:accent4>
        <a:srgbClr val="D84000"/>
      </a:accent4>
      <a:accent5>
        <a:srgbClr val="582752"/>
      </a:accent5>
      <a:accent6>
        <a:srgbClr val="045370"/>
      </a:accent6>
      <a:hlink>
        <a:srgbClr val="000000"/>
      </a:hlink>
      <a:folHlink>
        <a:srgbClr val="5254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6F288BA00AFB41B17EC11A6732E04E" ma:contentTypeVersion="14" ma:contentTypeDescription="Create a new document." ma:contentTypeScope="" ma:versionID="aeef94d63a7462e3e69861a3090fdc79">
  <xsd:schema xmlns:xsd="http://www.w3.org/2001/XMLSchema" xmlns:xs="http://www.w3.org/2001/XMLSchema" xmlns:p="http://schemas.microsoft.com/office/2006/metadata/properties" xmlns:ns3="09cbe722-200a-4d16-846d-66add879d3dc" xmlns:ns4="aa54b5d9-3da5-4609-abbb-5d13f7146a48" targetNamespace="http://schemas.microsoft.com/office/2006/metadata/properties" ma:root="true" ma:fieldsID="32a46a43a363d785c0e534158946fe49" ns3:_="" ns4:_="">
    <xsd:import namespace="09cbe722-200a-4d16-846d-66add879d3dc"/>
    <xsd:import namespace="aa54b5d9-3da5-4609-abbb-5d13f7146a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be722-200a-4d16-846d-66add879d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54b5d9-3da5-4609-abbb-5d13f7146a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62466-4721-421A-ABE5-173957B87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be722-200a-4d16-846d-66add879d3dc"/>
    <ds:schemaRef ds:uri="aa54b5d9-3da5-4609-abbb-5d13f7146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F2A13F-DFD5-4DBF-A55D-DB9E94472BA3}">
  <ds:schemaRefs>
    <ds:schemaRef ds:uri="aa54b5d9-3da5-4609-abbb-5d13f7146a48"/>
    <ds:schemaRef ds:uri="http://purl.org/dc/terms/"/>
    <ds:schemaRef ds:uri="http://purl.org/dc/dcmitype/"/>
    <ds:schemaRef ds:uri="http://schemas.microsoft.com/office/infopath/2007/PartnerControls"/>
    <ds:schemaRef ds:uri="http://schemas.microsoft.com/office/2006/documentManagement/types"/>
    <ds:schemaRef ds:uri="09cbe722-200a-4d16-846d-66add879d3dc"/>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2BDF1E-E5CF-40AD-AA56-A8D80D141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17768</TotalTime>
  <Words>4859</Words>
  <Application>Microsoft Office PowerPoint</Application>
  <PresentationFormat>Widescreen</PresentationFormat>
  <Paragraphs>379</Paragraphs>
  <Slides>18</Slides>
  <Notes>18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Arial</vt:lpstr>
      <vt:lpstr>Arial Narrow</vt:lpstr>
      <vt:lpstr>Calibri</vt:lpstr>
      <vt:lpstr>Gill Sans MT</vt:lpstr>
      <vt:lpstr>Helvetica</vt:lpstr>
      <vt:lpstr>Lucida Grande</vt:lpstr>
      <vt:lpstr>Merriweather</vt:lpstr>
      <vt:lpstr>NSPCC-Bold</vt:lpstr>
      <vt:lpstr>NSPCC-Headline</vt:lpstr>
      <vt:lpstr>NSPCC-Light</vt:lpstr>
      <vt:lpstr>NSPCC-Regular</vt:lpstr>
      <vt:lpstr>Verdana</vt:lpstr>
      <vt:lpstr>Wingdings</vt:lpstr>
      <vt:lpstr>Office Theme</vt:lpstr>
      <vt:lpstr>NSPCC PPT template new brand</vt:lpstr>
      <vt:lpstr>Perspectives from voluntary sector practitioners responding to sibling harmful sexual behaviours, and specific considerations when working with Black, Asian and minority ethnic children and families</vt:lpstr>
      <vt:lpstr>Overview </vt:lpstr>
      <vt:lpstr>A (very) partial history </vt:lpstr>
      <vt:lpstr>Charity sector HSB service provision in the UK today</vt:lpstr>
      <vt:lpstr>Charity sector responses to SSA – strengths</vt:lpstr>
      <vt:lpstr>Charity sector responses to SSA – strengths </vt:lpstr>
      <vt:lpstr>Charity sector responses to SSA – limitations  </vt:lpstr>
      <vt:lpstr>SSA prevalence – ethnicity</vt:lpstr>
      <vt:lpstr>Case study – ‘Nice’ family </vt:lpstr>
      <vt:lpstr>Case study – internal barriers to disclosure and support  </vt:lpstr>
      <vt:lpstr>Case study – external barriers  </vt:lpstr>
      <vt:lpstr>Unconscious bias</vt:lpstr>
      <vt:lpstr>Vulnerability factors for HSB  </vt:lpstr>
      <vt:lpstr>What we have learnt from practice with young people like AJ?</vt:lpstr>
      <vt:lpstr>Specific practice considerations - SSA </vt:lpstr>
      <vt:lpstr>Learning for practitioners – cultural competence </vt:lpstr>
      <vt:lpstr>SSA provision – Where next?</vt:lpstr>
      <vt:lpstr>Further about services and support available from Barnardo's and the NSPCC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Lisa Durston</cp:lastModifiedBy>
  <cp:revision>153</cp:revision>
  <dcterms:created xsi:type="dcterms:W3CDTF">2022-01-10T16:34:15Z</dcterms:created>
  <dcterms:modified xsi:type="dcterms:W3CDTF">2022-06-15T10:00:17Z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0x0101007E6F288BA00AFB41B17EC11A6732E04E</vt:lpwstr>
  </property>
</Properties>
</file>